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7" r:id="rId3"/>
    <p:sldId id="260" r:id="rId4"/>
    <p:sldId id="261" r:id="rId5"/>
    <p:sldId id="262" r:id="rId6"/>
    <p:sldId id="263" r:id="rId7"/>
    <p:sldId id="264" r:id="rId8"/>
    <p:sldId id="265" r:id="rId9"/>
    <p:sldId id="278" r:id="rId10"/>
    <p:sldId id="273" r:id="rId11"/>
    <p:sldId id="271" r:id="rId12"/>
    <p:sldId id="275" r:id="rId13"/>
    <p:sldId id="279" r:id="rId14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DBEFFF"/>
    <a:srgbClr val="FFFF00"/>
    <a:srgbClr val="0000FF"/>
    <a:srgbClr val="FFFFFF"/>
    <a:srgbClr val="FF0000"/>
    <a:srgbClr val="0005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626" y="-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noProof="0" smtClean="0"/>
              <a:t>Click to edit Master text styles</a:t>
            </a:r>
          </a:p>
          <a:p>
            <a:pPr lvl="1"/>
            <a:r>
              <a:rPr lang="tr-TR" altLang="en-US" noProof="0" smtClean="0"/>
              <a:t>Second level</a:t>
            </a:r>
          </a:p>
          <a:p>
            <a:pPr lvl="2"/>
            <a:r>
              <a:rPr lang="tr-TR" altLang="en-US" noProof="0" smtClean="0"/>
              <a:t>Third level</a:t>
            </a:r>
          </a:p>
          <a:p>
            <a:pPr lvl="3"/>
            <a:r>
              <a:rPr lang="tr-TR" altLang="en-US" noProof="0" smtClean="0"/>
              <a:t>Fourth level</a:t>
            </a:r>
          </a:p>
          <a:p>
            <a:pPr lvl="4"/>
            <a:r>
              <a:rPr lang="tr-TR" alt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tr-TR" altLang="en-US" sz="1200">
                <a:latin typeface="Arial" charset="0"/>
              </a:rPr>
              <a:t>2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07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072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tr-TR" altLang="en-US" sz="1200">
                <a:latin typeface="Arial" charset="0"/>
              </a:rPr>
              <a:t>5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17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175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tr-TR" altLang="en-US" sz="1200">
                <a:latin typeface="Arial" charset="0"/>
              </a:rPr>
              <a:t>6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27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277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tr-TR" altLang="en-US" sz="1200">
                <a:latin typeface="Arial" charset="0"/>
              </a:rPr>
              <a:t>7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37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tr-TR" altLang="en-US" sz="1200">
                <a:latin typeface="Arial" charset="0"/>
              </a:rPr>
              <a:t>8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48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48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tr-TR" altLang="en-US" sz="1200">
                <a:latin typeface="Arial" charset="0"/>
              </a:rPr>
              <a:t>9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58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584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tr-TR" altLang="en-US" sz="1200">
                <a:latin typeface="Arial" charset="0"/>
              </a:rPr>
              <a:t>10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68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4537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453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/>
          </p:cNvGrpSpPr>
          <p:nvPr/>
        </p:nvGrpSpPr>
        <p:grpSpPr bwMode="auto">
          <a:xfrm>
            <a:off x="0" y="0"/>
            <a:ext cx="9142413" cy="6851650"/>
            <a:chOff x="0" y="0"/>
            <a:chExt cx="5759" cy="4316"/>
          </a:xfrm>
        </p:grpSpPr>
        <p:sp>
          <p:nvSpPr>
            <p:cNvPr id="2" name="Freeform 2"/>
            <p:cNvSpPr>
              <a:spLocks/>
            </p:cNvSpPr>
            <p:nvPr/>
          </p:nvSpPr>
          <p:spPr bwMode="auto">
            <a:xfrm>
              <a:off x="0" y="0"/>
              <a:ext cx="5759" cy="17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76"/>
                </a:cxn>
                <a:cxn ang="0">
                  <a:pos x="5758" y="1776"/>
                </a:cxn>
                <a:cxn ang="0">
                  <a:pos x="5758" y="0"/>
                </a:cxn>
                <a:cxn ang="0">
                  <a:pos x="0" y="0"/>
                </a:cxn>
              </a:cxnLst>
              <a:rect l="0" t="0" r="r" b="b"/>
              <a:pathLst>
                <a:path w="5759" h="1777">
                  <a:moveTo>
                    <a:pt x="0" y="0"/>
                  </a:moveTo>
                  <a:lnTo>
                    <a:pt x="0" y="1776"/>
                  </a:lnTo>
                  <a:lnTo>
                    <a:pt x="5758" y="1776"/>
                  </a:lnTo>
                  <a:lnTo>
                    <a:pt x="5758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3399">
                    <a:gamma/>
                    <a:shade val="9804"/>
                    <a:invGamma/>
                  </a:srgbClr>
                </a:gs>
                <a:gs pos="100000">
                  <a:srgbClr val="003399"/>
                </a:gs>
              </a:gsLst>
              <a:lin ang="540000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grpSp>
          <p:nvGrpSpPr>
            <p:cNvPr id="1030" name="Group 9"/>
            <p:cNvGrpSpPr>
              <a:grpSpLocks/>
            </p:cNvGrpSpPr>
            <p:nvPr/>
          </p:nvGrpSpPr>
          <p:grpSpPr bwMode="auto">
            <a:xfrm>
              <a:off x="1728" y="1409"/>
              <a:ext cx="4028" cy="2907"/>
              <a:chOff x="1728" y="1409"/>
              <a:chExt cx="4028" cy="2907"/>
            </a:xfrm>
          </p:grpSpPr>
          <p:sp>
            <p:nvSpPr>
              <p:cNvPr id="1027" name="Freeform 3"/>
              <p:cNvSpPr>
                <a:spLocks/>
              </p:cNvSpPr>
              <p:nvPr/>
            </p:nvSpPr>
            <p:spPr bwMode="auto">
              <a:xfrm>
                <a:off x="1728" y="2644"/>
                <a:ext cx="2883" cy="1672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</a:cxnLst>
                <a:rect l="0" t="0" r="r" b="b"/>
                <a:pathLst>
                  <a:path w="2883" h="1672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3399">
                      <a:gamma/>
                      <a:shade val="100000"/>
                      <a:invGamma/>
                    </a:srgbClr>
                  </a:gs>
                </a:gsLst>
                <a:lin ang="0" scaled="1"/>
              </a:gra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28" name="Freeform 4"/>
              <p:cNvSpPr>
                <a:spLocks/>
              </p:cNvSpPr>
              <p:nvPr/>
            </p:nvSpPr>
            <p:spPr bwMode="auto">
              <a:xfrm>
                <a:off x="4170" y="2671"/>
                <a:ext cx="1260" cy="812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</a:cxnLst>
                <a:rect l="0" t="0" r="r" b="b"/>
                <a:pathLst>
                  <a:path w="1260" h="812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3399">
                      <a:gamma/>
                      <a:shade val="100000"/>
                      <a:invGamma/>
                    </a:srgbClr>
                  </a:gs>
                </a:gsLst>
                <a:lin ang="2700000" scaled="1"/>
              </a:gra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auto">
              <a:xfrm>
                <a:off x="2900" y="3346"/>
                <a:ext cx="2850" cy="970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</a:cxnLst>
                <a:rect l="0" t="0" r="r" b="b"/>
                <a:pathLst>
                  <a:path w="2850" h="970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</a:path>
                </a:pathLst>
              </a:custGeom>
              <a:gradFill rotWithShape="0">
                <a:gsLst>
                  <a:gs pos="0">
                    <a:srgbClr val="003399">
                      <a:gamma/>
                      <a:shade val="100000"/>
                      <a:invGamma/>
                    </a:srgbClr>
                  </a:gs>
                  <a:gs pos="100000">
                    <a:srgbClr val="003399"/>
                  </a:gs>
                </a:gsLst>
                <a:lin ang="5400000" scaled="1"/>
              </a:gra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" name="Freeform 6"/>
              <p:cNvSpPr>
                <a:spLocks/>
              </p:cNvSpPr>
              <p:nvPr/>
            </p:nvSpPr>
            <p:spPr bwMode="auto">
              <a:xfrm>
                <a:off x="2748" y="2230"/>
                <a:ext cx="3008" cy="2086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8" h="2086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auto">
              <a:xfrm>
                <a:off x="4501" y="2317"/>
                <a:ext cx="1249" cy="540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</a:cxnLst>
                <a:rect l="0" t="0" r="r" b="b"/>
                <a:pathLst>
                  <a:path w="1249" h="540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</a:path>
                </a:pathLst>
              </a:custGeom>
              <a:gradFill rotWithShape="0">
                <a:gsLst>
                  <a:gs pos="0">
                    <a:srgbClr val="003399">
                      <a:gamma/>
                      <a:shade val="100000"/>
                      <a:invGamma/>
                    </a:srgbClr>
                  </a:gs>
                  <a:gs pos="100000">
                    <a:srgbClr val="003399"/>
                  </a:gs>
                </a:gsLst>
                <a:lin ang="2700000" scaled="1"/>
              </a:gra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3231" y="1409"/>
                <a:ext cx="2297" cy="1470"/>
              </a:xfrm>
              <a:custGeom>
                <a:avLst/>
                <a:gdLst/>
                <a:ahLst/>
                <a:cxnLst>
                  <a:cxn ang="0">
                    <a:pos x="982" y="1061"/>
                  </a:cxn>
                  <a:cxn ang="0">
                    <a:pos x="1357" y="1012"/>
                  </a:cxn>
                  <a:cxn ang="0">
                    <a:pos x="1666" y="957"/>
                  </a:cxn>
                  <a:cxn ang="0">
                    <a:pos x="1916" y="897"/>
                  </a:cxn>
                  <a:cxn ang="0">
                    <a:pos x="2100" y="832"/>
                  </a:cxn>
                  <a:cxn ang="0">
                    <a:pos x="2220" y="756"/>
                  </a:cxn>
                  <a:cxn ang="0">
                    <a:pos x="2285" y="669"/>
                  </a:cxn>
                  <a:cxn ang="0">
                    <a:pos x="2290" y="560"/>
                  </a:cxn>
                  <a:cxn ang="0">
                    <a:pos x="2241" y="457"/>
                  </a:cxn>
                  <a:cxn ang="0">
                    <a:pos x="2144" y="364"/>
                  </a:cxn>
                  <a:cxn ang="0">
                    <a:pos x="2008" y="277"/>
                  </a:cxn>
                  <a:cxn ang="0">
                    <a:pos x="1769" y="157"/>
                  </a:cxn>
                  <a:cxn ang="0">
                    <a:pos x="1612" y="92"/>
                  </a:cxn>
                  <a:cxn ang="0">
                    <a:pos x="1476" y="43"/>
                  </a:cxn>
                  <a:cxn ang="0">
                    <a:pos x="1384" y="10"/>
                  </a:cxn>
                  <a:cxn ang="0">
                    <a:pos x="1346" y="0"/>
                  </a:cxn>
                  <a:cxn ang="0">
                    <a:pos x="1655" y="119"/>
                  </a:cxn>
                  <a:cxn ang="0">
                    <a:pos x="1948" y="255"/>
                  </a:cxn>
                  <a:cxn ang="0">
                    <a:pos x="2068" y="326"/>
                  </a:cxn>
                  <a:cxn ang="0">
                    <a:pos x="2171" y="402"/>
                  </a:cxn>
                  <a:cxn ang="0">
                    <a:pos x="2236" y="478"/>
                  </a:cxn>
                  <a:cxn ang="0">
                    <a:pos x="2263" y="560"/>
                  </a:cxn>
                  <a:cxn ang="0">
                    <a:pos x="2241" y="636"/>
                  </a:cxn>
                  <a:cxn ang="0">
                    <a:pos x="2171" y="702"/>
                  </a:cxn>
                  <a:cxn ang="0">
                    <a:pos x="2062" y="756"/>
                  </a:cxn>
                  <a:cxn ang="0">
                    <a:pos x="1921" y="800"/>
                  </a:cxn>
                  <a:cxn ang="0">
                    <a:pos x="1748" y="843"/>
                  </a:cxn>
                  <a:cxn ang="0">
                    <a:pos x="1351" y="908"/>
                  </a:cxn>
                  <a:cxn ang="0">
                    <a:pos x="923" y="968"/>
                  </a:cxn>
                  <a:cxn ang="0">
                    <a:pos x="521" y="1028"/>
                  </a:cxn>
                  <a:cxn ang="0">
                    <a:pos x="353" y="1066"/>
                  </a:cxn>
                  <a:cxn ang="0">
                    <a:pos x="206" y="1104"/>
                  </a:cxn>
                  <a:cxn ang="0">
                    <a:pos x="92" y="1148"/>
                  </a:cxn>
                  <a:cxn ang="0">
                    <a:pos x="22" y="1202"/>
                  </a:cxn>
                  <a:cxn ang="0">
                    <a:pos x="0" y="1262"/>
                  </a:cxn>
                  <a:cxn ang="0">
                    <a:pos x="27" y="1327"/>
                  </a:cxn>
                  <a:cxn ang="0">
                    <a:pos x="98" y="1382"/>
                  </a:cxn>
                  <a:cxn ang="0">
                    <a:pos x="196" y="1425"/>
                  </a:cxn>
                  <a:cxn ang="0">
                    <a:pos x="326" y="1469"/>
                  </a:cxn>
                  <a:cxn ang="0">
                    <a:pos x="217" y="1414"/>
                  </a:cxn>
                  <a:cxn ang="0">
                    <a:pos x="147" y="1360"/>
                  </a:cxn>
                  <a:cxn ang="0">
                    <a:pos x="120" y="1306"/>
                  </a:cxn>
                  <a:cxn ang="0">
                    <a:pos x="141" y="1257"/>
                  </a:cxn>
                  <a:cxn ang="0">
                    <a:pos x="212" y="1208"/>
                  </a:cxn>
                  <a:cxn ang="0">
                    <a:pos x="342" y="1164"/>
                  </a:cxn>
                  <a:cxn ang="0">
                    <a:pos x="527" y="1121"/>
                  </a:cxn>
                  <a:cxn ang="0">
                    <a:pos x="771" y="1088"/>
                  </a:cxn>
                </a:cxnLst>
                <a:rect l="0" t="0" r="r" b="b"/>
                <a:pathLst>
                  <a:path w="2297" h="1470">
                    <a:moveTo>
                      <a:pt x="771" y="1088"/>
                    </a:moveTo>
                    <a:lnTo>
                      <a:pt x="982" y="1061"/>
                    </a:lnTo>
                    <a:lnTo>
                      <a:pt x="1178" y="1034"/>
                    </a:lnTo>
                    <a:lnTo>
                      <a:pt x="1357" y="1012"/>
                    </a:lnTo>
                    <a:lnTo>
                      <a:pt x="1520" y="985"/>
                    </a:lnTo>
                    <a:lnTo>
                      <a:pt x="1666" y="957"/>
                    </a:lnTo>
                    <a:lnTo>
                      <a:pt x="1796" y="930"/>
                    </a:lnTo>
                    <a:lnTo>
                      <a:pt x="1916" y="897"/>
                    </a:lnTo>
                    <a:lnTo>
                      <a:pt x="2013" y="870"/>
                    </a:lnTo>
                    <a:lnTo>
                      <a:pt x="2100" y="832"/>
                    </a:lnTo>
                    <a:lnTo>
                      <a:pt x="2171" y="800"/>
                    </a:lnTo>
                    <a:lnTo>
                      <a:pt x="2220" y="756"/>
                    </a:lnTo>
                    <a:lnTo>
                      <a:pt x="2263" y="712"/>
                    </a:lnTo>
                    <a:lnTo>
                      <a:pt x="2285" y="669"/>
                    </a:lnTo>
                    <a:lnTo>
                      <a:pt x="2296" y="614"/>
                    </a:lnTo>
                    <a:lnTo>
                      <a:pt x="2290" y="560"/>
                    </a:lnTo>
                    <a:lnTo>
                      <a:pt x="2269" y="500"/>
                    </a:lnTo>
                    <a:lnTo>
                      <a:pt x="2241" y="457"/>
                    </a:lnTo>
                    <a:lnTo>
                      <a:pt x="2198" y="408"/>
                    </a:lnTo>
                    <a:lnTo>
                      <a:pt x="2144" y="364"/>
                    </a:lnTo>
                    <a:lnTo>
                      <a:pt x="2079" y="321"/>
                    </a:lnTo>
                    <a:lnTo>
                      <a:pt x="2008" y="277"/>
                    </a:lnTo>
                    <a:lnTo>
                      <a:pt x="1927" y="234"/>
                    </a:lnTo>
                    <a:lnTo>
                      <a:pt x="1769" y="157"/>
                    </a:lnTo>
                    <a:lnTo>
                      <a:pt x="1688" y="125"/>
                    </a:lnTo>
                    <a:lnTo>
                      <a:pt x="1612" y="92"/>
                    </a:lnTo>
                    <a:lnTo>
                      <a:pt x="1536" y="65"/>
                    </a:lnTo>
                    <a:lnTo>
                      <a:pt x="1476" y="43"/>
                    </a:lnTo>
                    <a:lnTo>
                      <a:pt x="1422" y="27"/>
                    </a:lnTo>
                    <a:lnTo>
                      <a:pt x="1384" y="10"/>
                    </a:lnTo>
                    <a:lnTo>
                      <a:pt x="1357" y="5"/>
                    </a:lnTo>
                    <a:lnTo>
                      <a:pt x="1346" y="0"/>
                    </a:lnTo>
                    <a:lnTo>
                      <a:pt x="1498" y="54"/>
                    </a:lnTo>
                    <a:lnTo>
                      <a:pt x="1655" y="119"/>
                    </a:lnTo>
                    <a:lnTo>
                      <a:pt x="1807" y="185"/>
                    </a:lnTo>
                    <a:lnTo>
                      <a:pt x="1948" y="255"/>
                    </a:lnTo>
                    <a:lnTo>
                      <a:pt x="2013" y="288"/>
                    </a:lnTo>
                    <a:lnTo>
                      <a:pt x="2068" y="326"/>
                    </a:lnTo>
                    <a:lnTo>
                      <a:pt x="2122" y="364"/>
                    </a:lnTo>
                    <a:lnTo>
                      <a:pt x="2171" y="402"/>
                    </a:lnTo>
                    <a:lnTo>
                      <a:pt x="2209" y="440"/>
                    </a:lnTo>
                    <a:lnTo>
                      <a:pt x="2236" y="478"/>
                    </a:lnTo>
                    <a:lnTo>
                      <a:pt x="2252" y="522"/>
                    </a:lnTo>
                    <a:lnTo>
                      <a:pt x="2263" y="560"/>
                    </a:lnTo>
                    <a:lnTo>
                      <a:pt x="2258" y="598"/>
                    </a:lnTo>
                    <a:lnTo>
                      <a:pt x="2241" y="636"/>
                    </a:lnTo>
                    <a:lnTo>
                      <a:pt x="2214" y="669"/>
                    </a:lnTo>
                    <a:lnTo>
                      <a:pt x="2171" y="702"/>
                    </a:lnTo>
                    <a:lnTo>
                      <a:pt x="2122" y="729"/>
                    </a:lnTo>
                    <a:lnTo>
                      <a:pt x="2062" y="756"/>
                    </a:lnTo>
                    <a:lnTo>
                      <a:pt x="1997" y="778"/>
                    </a:lnTo>
                    <a:lnTo>
                      <a:pt x="1921" y="800"/>
                    </a:lnTo>
                    <a:lnTo>
                      <a:pt x="1834" y="821"/>
                    </a:lnTo>
                    <a:lnTo>
                      <a:pt x="1748" y="843"/>
                    </a:lnTo>
                    <a:lnTo>
                      <a:pt x="1552" y="876"/>
                    </a:lnTo>
                    <a:lnTo>
                      <a:pt x="1351" y="908"/>
                    </a:lnTo>
                    <a:lnTo>
                      <a:pt x="1134" y="941"/>
                    </a:lnTo>
                    <a:lnTo>
                      <a:pt x="923" y="968"/>
                    </a:lnTo>
                    <a:lnTo>
                      <a:pt x="716" y="995"/>
                    </a:lnTo>
                    <a:lnTo>
                      <a:pt x="521" y="1028"/>
                    </a:lnTo>
                    <a:lnTo>
                      <a:pt x="434" y="1044"/>
                    </a:lnTo>
                    <a:lnTo>
                      <a:pt x="353" y="1066"/>
                    </a:lnTo>
                    <a:lnTo>
                      <a:pt x="277" y="1082"/>
                    </a:lnTo>
                    <a:lnTo>
                      <a:pt x="206" y="1104"/>
                    </a:lnTo>
                    <a:lnTo>
                      <a:pt x="147" y="1126"/>
                    </a:lnTo>
                    <a:lnTo>
                      <a:pt x="92" y="1148"/>
                    </a:lnTo>
                    <a:lnTo>
                      <a:pt x="54" y="1175"/>
                    </a:lnTo>
                    <a:lnTo>
                      <a:pt x="22" y="1202"/>
                    </a:lnTo>
                    <a:lnTo>
                      <a:pt x="6" y="1229"/>
                    </a:lnTo>
                    <a:lnTo>
                      <a:pt x="0" y="1262"/>
                    </a:lnTo>
                    <a:lnTo>
                      <a:pt x="11" y="1295"/>
                    </a:lnTo>
                    <a:lnTo>
                      <a:pt x="27" y="1327"/>
                    </a:lnTo>
                    <a:lnTo>
                      <a:pt x="54" y="1355"/>
                    </a:lnTo>
                    <a:lnTo>
                      <a:pt x="98" y="1382"/>
                    </a:lnTo>
                    <a:lnTo>
                      <a:pt x="141" y="1404"/>
                    </a:lnTo>
                    <a:lnTo>
                      <a:pt x="196" y="1425"/>
                    </a:lnTo>
                    <a:lnTo>
                      <a:pt x="261" y="1447"/>
                    </a:lnTo>
                    <a:lnTo>
                      <a:pt x="326" y="1469"/>
                    </a:lnTo>
                    <a:lnTo>
                      <a:pt x="266" y="1442"/>
                    </a:lnTo>
                    <a:lnTo>
                      <a:pt x="217" y="1414"/>
                    </a:lnTo>
                    <a:lnTo>
                      <a:pt x="174" y="1387"/>
                    </a:lnTo>
                    <a:lnTo>
                      <a:pt x="147" y="1360"/>
                    </a:lnTo>
                    <a:lnTo>
                      <a:pt x="125" y="1333"/>
                    </a:lnTo>
                    <a:lnTo>
                      <a:pt x="120" y="1306"/>
                    </a:lnTo>
                    <a:lnTo>
                      <a:pt x="125" y="1278"/>
                    </a:lnTo>
                    <a:lnTo>
                      <a:pt x="141" y="1257"/>
                    </a:lnTo>
                    <a:lnTo>
                      <a:pt x="174" y="1229"/>
                    </a:lnTo>
                    <a:lnTo>
                      <a:pt x="212" y="1208"/>
                    </a:lnTo>
                    <a:lnTo>
                      <a:pt x="272" y="1186"/>
                    </a:lnTo>
                    <a:lnTo>
                      <a:pt x="342" y="1164"/>
                    </a:lnTo>
                    <a:lnTo>
                      <a:pt x="423" y="1142"/>
                    </a:lnTo>
                    <a:lnTo>
                      <a:pt x="527" y="1121"/>
                    </a:lnTo>
                    <a:lnTo>
                      <a:pt x="641" y="1104"/>
                    </a:lnTo>
                    <a:lnTo>
                      <a:pt x="771" y="1088"/>
                    </a:lnTo>
                  </a:path>
                </a:pathLst>
              </a:custGeom>
              <a:gradFill rotWithShape="0">
                <a:gsLst>
                  <a:gs pos="0">
                    <a:srgbClr val="003399">
                      <a:gamma/>
                      <a:shade val="100000"/>
                      <a:invGamma/>
                    </a:srgbClr>
                  </a:gs>
                  <a:gs pos="100000">
                    <a:srgbClr val="003399"/>
                  </a:gs>
                </a:gsLst>
                <a:lin ang="2700000" scaled="1"/>
              </a:gra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</p:grp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8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Click to edit Master text styles</a:t>
            </a:r>
          </a:p>
          <a:p>
            <a:pPr lvl="1"/>
            <a:r>
              <a:rPr lang="tr-TR" altLang="en-US" smtClean="0"/>
              <a:t>Second level</a:t>
            </a:r>
          </a:p>
          <a:p>
            <a:pPr lvl="2"/>
            <a:r>
              <a:rPr lang="tr-TR" altLang="en-US" smtClean="0"/>
              <a:t>Third level</a:t>
            </a:r>
          </a:p>
          <a:p>
            <a:pPr lvl="3"/>
            <a:r>
              <a:rPr lang="tr-TR" altLang="en-US" smtClean="0"/>
              <a:t>Fourth level</a:t>
            </a:r>
          </a:p>
          <a:p>
            <a:pPr lvl="4"/>
            <a:r>
              <a:rPr lang="tr-TR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50926" y="3789363"/>
            <a:ext cx="7507288" cy="639769"/>
          </a:xfrm>
          <a:noFill/>
        </p:spPr>
        <p:txBody>
          <a:bodyPr/>
          <a:lstStyle/>
          <a:p>
            <a:pPr algn="ctr">
              <a:lnSpc>
                <a:spcPts val="2800"/>
              </a:lnSpc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tr-TR" altLang="en-US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M. NAMIK ÇAĞATAY</a:t>
            </a:r>
            <a:endParaRPr lang="tr-TR" altLang="en-US" b="1" dirty="0" smtClean="0"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3" name="Picture 11"/>
          <p:cNvPicPr>
            <a:picLocks noChangeAspect="1" noChangeArrowheads="1"/>
          </p:cNvPicPr>
          <p:nvPr/>
        </p:nvPicPr>
        <p:blipFill>
          <a:blip r:embed="rId3" cstate="print"/>
          <a:srcRect r="5498"/>
          <a:stretch>
            <a:fillRect/>
          </a:stretch>
        </p:blipFill>
        <p:spPr bwMode="auto">
          <a:xfrm>
            <a:off x="1619250" y="1885950"/>
            <a:ext cx="6286500" cy="1614488"/>
          </a:xfrm>
          <a:prstGeom prst="rect">
            <a:avLst/>
          </a:prstGeom>
          <a:noFill/>
          <a:ln w="508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134" name="Rectangle 14"/>
          <p:cNvSpPr>
            <a:spLocks noGrp="1" noChangeArrowheads="1"/>
          </p:cNvSpPr>
          <p:nvPr>
            <p:ph type="title"/>
          </p:nvPr>
        </p:nvSpPr>
        <p:spPr>
          <a:xfrm>
            <a:off x="976064" y="620713"/>
            <a:ext cx="7772400" cy="1152525"/>
          </a:xfrm>
        </p:spPr>
        <p:txBody>
          <a:bodyPr/>
          <a:lstStyle/>
          <a:p>
            <a:pPr>
              <a:defRPr/>
            </a:pPr>
            <a:r>
              <a:rPr lang="tr-TR" altLang="en-US" sz="3200" dirty="0" err="1" smtClean="0">
                <a:latin typeface="Times New Roman" pitchFamily="18" charset="0"/>
              </a:rPr>
              <a:t>Eastern</a:t>
            </a:r>
            <a:r>
              <a:rPr lang="tr-TR" altLang="en-US" sz="3200" dirty="0" smtClean="0">
                <a:latin typeface="Times New Roman" pitchFamily="18" charset="0"/>
              </a:rPr>
              <a:t> </a:t>
            </a:r>
            <a:r>
              <a:rPr lang="tr-TR" altLang="en-US" sz="3200" dirty="0" err="1" smtClean="0">
                <a:latin typeface="Times New Roman" pitchFamily="18" charset="0"/>
              </a:rPr>
              <a:t>Mediterranean</a:t>
            </a:r>
            <a:r>
              <a:rPr lang="tr-TR" altLang="en-US" sz="3200" dirty="0" smtClean="0">
                <a:latin typeface="Times New Roman" pitchFamily="18" charset="0"/>
              </a:rPr>
              <a:t> </a:t>
            </a:r>
            <a:r>
              <a:rPr lang="tr-TR" altLang="en-US" sz="3200" dirty="0" err="1" smtClean="0">
                <a:latin typeface="Times New Roman" pitchFamily="18" charset="0"/>
              </a:rPr>
              <a:t>Centre</a:t>
            </a:r>
            <a:r>
              <a:rPr lang="tr-TR" altLang="en-US" sz="3200" dirty="0" smtClean="0">
                <a:latin typeface="Times New Roman" pitchFamily="18" charset="0"/>
              </a:rPr>
              <a:t> </a:t>
            </a:r>
            <a:r>
              <a:rPr lang="tr-TR" altLang="en-US" sz="3200" dirty="0" err="1" smtClean="0">
                <a:latin typeface="Times New Roman" pitchFamily="18" charset="0"/>
              </a:rPr>
              <a:t>for</a:t>
            </a:r>
            <a:r>
              <a:rPr lang="tr-TR" altLang="en-US" sz="3200" dirty="0" smtClean="0">
                <a:latin typeface="Times New Roman" pitchFamily="18" charset="0"/>
              </a:rPr>
              <a:t> </a:t>
            </a:r>
            <a:r>
              <a:rPr lang="tr-TR" altLang="en-US" sz="3200" dirty="0" err="1" smtClean="0">
                <a:latin typeface="Times New Roman" pitchFamily="18" charset="0"/>
              </a:rPr>
              <a:t>Oceanography</a:t>
            </a:r>
            <a:r>
              <a:rPr lang="tr-TR" altLang="en-US" sz="3200" dirty="0" smtClean="0">
                <a:latin typeface="Times New Roman" pitchFamily="18" charset="0"/>
              </a:rPr>
              <a:t> </a:t>
            </a:r>
            <a:r>
              <a:rPr lang="tr-TR" altLang="en-US" sz="3200" dirty="0" err="1" smtClean="0">
                <a:latin typeface="Times New Roman" pitchFamily="18" charset="0"/>
              </a:rPr>
              <a:t>and</a:t>
            </a:r>
            <a:r>
              <a:rPr lang="tr-TR" altLang="en-US" sz="3200" dirty="0" smtClean="0">
                <a:latin typeface="Times New Roman" pitchFamily="18" charset="0"/>
              </a:rPr>
              <a:t> </a:t>
            </a:r>
            <a:r>
              <a:rPr lang="tr-TR" altLang="en-US" sz="3200" dirty="0" err="1" smtClean="0">
                <a:latin typeface="Times New Roman" pitchFamily="18" charset="0"/>
              </a:rPr>
              <a:t>Limnology</a:t>
            </a:r>
            <a:r>
              <a:rPr lang="tr-TR" altLang="en-US" sz="3200" dirty="0" smtClean="0">
                <a:latin typeface="Times New Roman" pitchFamily="18" charset="0"/>
              </a:rPr>
              <a:t>:</a:t>
            </a:r>
            <a:br>
              <a:rPr lang="tr-TR" altLang="en-US" sz="3200" dirty="0" smtClean="0">
                <a:latin typeface="Times New Roman" pitchFamily="18" charset="0"/>
              </a:rPr>
            </a:br>
            <a:endParaRPr lang="tr-TR" altLang="en-US" sz="3200" dirty="0" smtClean="0">
              <a:latin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1358644" cy="1844377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aleose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0763" y="1785926"/>
            <a:ext cx="4368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476375" y="1052513"/>
            <a:ext cx="6019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altLang="en-US" sz="2000">
                <a:solidFill>
                  <a:srgbClr val="FF0000"/>
                </a:solidFill>
              </a:rPr>
              <a:t>Recognition of  past earthquakes with the grain size analysis and dating with Cs-137 method</a:t>
            </a:r>
            <a:endParaRPr lang="tr-TR" altLang="en-US" sz="2000" b="1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857488" y="6429396"/>
            <a:ext cx="40068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altLang="en-US" sz="1400" b="1" dirty="0" err="1" smtClean="0">
                <a:solidFill>
                  <a:srgbClr val="FFFFFF"/>
                </a:solidFill>
              </a:rPr>
              <a:t>Figure</a:t>
            </a:r>
            <a:r>
              <a:rPr lang="tr-TR" altLang="en-US" sz="1400" b="1" dirty="0" smtClean="0">
                <a:solidFill>
                  <a:srgbClr val="FFFFFF"/>
                </a:solidFill>
              </a:rPr>
              <a:t> 5.  </a:t>
            </a:r>
            <a:r>
              <a:rPr lang="tr-TR" altLang="en-US" sz="1400" b="1" dirty="0" err="1" smtClean="0">
                <a:solidFill>
                  <a:srgbClr val="FFFFFF"/>
                </a:solidFill>
              </a:rPr>
              <a:t>McHugh</a:t>
            </a:r>
            <a:r>
              <a:rPr lang="tr-TR" altLang="en-US" sz="1400" b="1" dirty="0">
                <a:solidFill>
                  <a:srgbClr val="FFFFFF"/>
                </a:solidFill>
              </a:rPr>
              <a:t>, </a:t>
            </a:r>
            <a:r>
              <a:rPr lang="tr-TR" altLang="en-US" sz="1400" b="1" dirty="0" err="1">
                <a:solidFill>
                  <a:srgbClr val="FFFFFF"/>
                </a:solidFill>
              </a:rPr>
              <a:t>Çagatay</a:t>
            </a:r>
            <a:r>
              <a:rPr lang="tr-TR" altLang="en-US" sz="1400" b="1" dirty="0">
                <a:solidFill>
                  <a:srgbClr val="FFFFFF"/>
                </a:solidFill>
              </a:rPr>
              <a:t> et al. (2003)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1487488" y="476250"/>
            <a:ext cx="63246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/>
              <a:t>EMCOL </a:t>
            </a:r>
            <a:r>
              <a:rPr lang="tr-TR" sz="3600"/>
              <a:t>Research Applications</a:t>
            </a:r>
            <a:endParaRPr lang="en-US" sz="36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5805488"/>
            <a:ext cx="2667000" cy="573087"/>
          </a:xfrm>
          <a:noFill/>
          <a:ln w="9525"/>
        </p:spPr>
        <p:txBody>
          <a:bodyPr anchor="b"/>
          <a:lstStyle/>
          <a:p>
            <a:r>
              <a:rPr lang="tr-TR" altLang="en-US" sz="1800" b="0" smtClean="0">
                <a:solidFill>
                  <a:srgbClr val="FFFFFF"/>
                </a:solidFill>
                <a:effectLst/>
                <a:latin typeface="Times New Roman" pitchFamily="18" charset="0"/>
              </a:rPr>
              <a:t>Sapropel</a:t>
            </a:r>
            <a:br>
              <a:rPr lang="tr-TR" altLang="en-US" sz="1800" b="0" smtClean="0">
                <a:solidFill>
                  <a:srgbClr val="FFFFFF"/>
                </a:solidFill>
                <a:effectLst/>
                <a:latin typeface="Times New Roman" pitchFamily="18" charset="0"/>
              </a:rPr>
            </a:br>
            <a:r>
              <a:rPr lang="tr-TR" altLang="en-US" sz="1800" b="0" smtClean="0">
                <a:solidFill>
                  <a:srgbClr val="FFFFFF"/>
                </a:solidFill>
                <a:effectLst/>
                <a:latin typeface="Times New Roman" pitchFamily="18" charset="0"/>
              </a:rPr>
              <a:t> (period of oxygen depletion)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6096000" y="56388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eaLnBrk="0" hangingPunct="0"/>
            <a:r>
              <a:rPr lang="tr-TR" altLang="en-US">
                <a:solidFill>
                  <a:srgbClr val="FFFFFF"/>
                </a:solidFill>
              </a:rPr>
              <a:t>Freshwater period</a:t>
            </a:r>
          </a:p>
        </p:txBody>
      </p:sp>
      <p:grpSp>
        <p:nvGrpSpPr>
          <p:cNvPr id="13316" name="Group 16"/>
          <p:cNvGrpSpPr>
            <a:grpSpLocks/>
          </p:cNvGrpSpPr>
          <p:nvPr/>
        </p:nvGrpSpPr>
        <p:grpSpPr bwMode="auto">
          <a:xfrm>
            <a:off x="1333500" y="3657600"/>
            <a:ext cx="6781800" cy="1876425"/>
            <a:chOff x="744" y="2322"/>
            <a:chExt cx="4272" cy="1182"/>
          </a:xfrm>
        </p:grpSpPr>
        <p:pic>
          <p:nvPicPr>
            <p:cNvPr id="13322" name="Picture 2" descr="Sapropel"/>
            <p:cNvPicPr>
              <a:picLocks noChangeAspect="1" noChangeArrowheads="1"/>
            </p:cNvPicPr>
            <p:nvPr/>
          </p:nvPicPr>
          <p:blipFill>
            <a:blip r:embed="rId2" cstate="print"/>
            <a:srcRect t="8835" b="17668"/>
            <a:stretch>
              <a:fillRect/>
            </a:stretch>
          </p:blipFill>
          <p:spPr bwMode="auto">
            <a:xfrm>
              <a:off x="744" y="2322"/>
              <a:ext cx="4272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3" name="Line 4"/>
            <p:cNvSpPr>
              <a:spLocks noChangeShapeType="1"/>
            </p:cNvSpPr>
            <p:nvPr/>
          </p:nvSpPr>
          <p:spPr bwMode="auto">
            <a:xfrm flipV="1">
              <a:off x="1440" y="3024"/>
              <a:ext cx="144" cy="4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324" name="Line 6"/>
            <p:cNvSpPr>
              <a:spLocks noChangeShapeType="1"/>
            </p:cNvSpPr>
            <p:nvPr/>
          </p:nvSpPr>
          <p:spPr bwMode="auto">
            <a:xfrm flipV="1">
              <a:off x="3984" y="2832"/>
              <a:ext cx="48" cy="67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325" name="Line 8"/>
            <p:cNvSpPr>
              <a:spLocks noChangeShapeType="1"/>
            </p:cNvSpPr>
            <p:nvPr/>
          </p:nvSpPr>
          <p:spPr bwMode="auto">
            <a:xfrm flipV="1">
              <a:off x="2736" y="2880"/>
              <a:ext cx="64" cy="62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3492500" y="5540375"/>
            <a:ext cx="2209800" cy="1201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 eaLnBrk="0" hangingPunct="0"/>
            <a:r>
              <a:rPr lang="tr-TR" altLang="en-US"/>
              <a:t>Freshwater-marine water transition, 12 kyr BP </a:t>
            </a:r>
          </a:p>
          <a:p>
            <a:pPr algn="ctr" eaLnBrk="0" hangingPunct="0"/>
            <a:r>
              <a:rPr lang="tr-TR" altLang="en-US" baseline="30000"/>
              <a:t>14</a:t>
            </a:r>
            <a:r>
              <a:rPr lang="tr-TR" altLang="en-US"/>
              <a:t>C  age</a:t>
            </a:r>
          </a:p>
        </p:txBody>
      </p:sp>
      <p:sp>
        <p:nvSpPr>
          <p:cNvPr id="13318" name="Text Box 13"/>
          <p:cNvSpPr txBox="1">
            <a:spLocks noChangeArrowheads="1"/>
          </p:cNvSpPr>
          <p:nvPr/>
        </p:nvSpPr>
        <p:spPr bwMode="auto">
          <a:xfrm>
            <a:off x="2411413" y="1557338"/>
            <a:ext cx="4495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altLang="en-US" sz="2400">
                <a:solidFill>
                  <a:srgbClr val="FF0000"/>
                </a:solidFill>
              </a:rPr>
              <a:t>Research of past hydrology and climate change records</a:t>
            </a:r>
          </a:p>
        </p:txBody>
      </p:sp>
      <p:sp>
        <p:nvSpPr>
          <p:cNvPr id="13319" name="Text Box 14"/>
          <p:cNvSpPr txBox="1">
            <a:spLocks noChangeArrowheads="1"/>
          </p:cNvSpPr>
          <p:nvPr/>
        </p:nvSpPr>
        <p:spPr bwMode="auto">
          <a:xfrm>
            <a:off x="1692275" y="549275"/>
            <a:ext cx="6453188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/>
              <a:t>EMCOL </a:t>
            </a:r>
            <a:r>
              <a:rPr lang="tr-TR" sz="3600"/>
              <a:t>Research Applications</a:t>
            </a:r>
            <a:endParaRPr lang="en-US" sz="3600"/>
          </a:p>
        </p:txBody>
      </p:sp>
      <p:sp>
        <p:nvSpPr>
          <p:cNvPr id="13320" name="Text Box 15"/>
          <p:cNvSpPr txBox="1">
            <a:spLocks noChangeArrowheads="1"/>
          </p:cNvSpPr>
          <p:nvPr/>
        </p:nvSpPr>
        <p:spPr bwMode="auto">
          <a:xfrm>
            <a:off x="2714612" y="2714620"/>
            <a:ext cx="400052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600" dirty="0" err="1" smtClean="0">
                <a:solidFill>
                  <a:srgbClr val="FFFFFF"/>
                </a:solidFill>
              </a:rPr>
              <a:t>Figure</a:t>
            </a:r>
            <a:r>
              <a:rPr lang="tr-TR" sz="1600" dirty="0" smtClean="0">
                <a:solidFill>
                  <a:srgbClr val="FFFFFF"/>
                </a:solidFill>
              </a:rPr>
              <a:t> 6</a:t>
            </a:r>
            <a:r>
              <a:rPr lang="tr-TR" sz="2400" dirty="0" smtClean="0">
                <a:solidFill>
                  <a:srgbClr val="FFFFFF"/>
                </a:solidFill>
              </a:rPr>
              <a:t>. </a:t>
            </a:r>
            <a:r>
              <a:rPr lang="tr-TR" sz="1600" dirty="0" smtClean="0">
                <a:solidFill>
                  <a:srgbClr val="FFFFFF"/>
                </a:solidFill>
              </a:rPr>
              <a:t>A </a:t>
            </a:r>
            <a:r>
              <a:rPr lang="tr-TR" sz="1600" dirty="0" err="1">
                <a:solidFill>
                  <a:srgbClr val="FFFFFF"/>
                </a:solidFill>
              </a:rPr>
              <a:t>core</a:t>
            </a:r>
            <a:r>
              <a:rPr lang="tr-TR" sz="1600" dirty="0">
                <a:solidFill>
                  <a:srgbClr val="FFFFFF"/>
                </a:solidFill>
              </a:rPr>
              <a:t> </a:t>
            </a:r>
            <a:r>
              <a:rPr lang="tr-TR" sz="1600" dirty="0" err="1">
                <a:solidFill>
                  <a:srgbClr val="FFFFFF"/>
                </a:solidFill>
              </a:rPr>
              <a:t>section</a:t>
            </a:r>
            <a:r>
              <a:rPr lang="tr-TR" sz="1600" dirty="0">
                <a:solidFill>
                  <a:srgbClr val="FFFFFF"/>
                </a:solidFill>
              </a:rPr>
              <a:t> </a:t>
            </a:r>
            <a:r>
              <a:rPr lang="tr-TR" sz="1600" dirty="0" err="1">
                <a:solidFill>
                  <a:srgbClr val="FFFFFF"/>
                </a:solidFill>
              </a:rPr>
              <a:t>from</a:t>
            </a:r>
            <a:r>
              <a:rPr lang="tr-TR" sz="1600" dirty="0">
                <a:solidFill>
                  <a:srgbClr val="FFFFFF"/>
                </a:solidFill>
              </a:rPr>
              <a:t> Marmara </a:t>
            </a:r>
            <a:r>
              <a:rPr lang="tr-TR" sz="1600" dirty="0" err="1">
                <a:solidFill>
                  <a:srgbClr val="FFFFFF"/>
                </a:solidFill>
              </a:rPr>
              <a:t>Sea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3321" name="Text Box 17"/>
          <p:cNvSpPr txBox="1">
            <a:spLocks noChangeArrowheads="1"/>
          </p:cNvSpPr>
          <p:nvPr/>
        </p:nvSpPr>
        <p:spPr bwMode="auto">
          <a:xfrm>
            <a:off x="6553200" y="6416675"/>
            <a:ext cx="2438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eaLnBrk="0" hangingPunct="0"/>
            <a:r>
              <a:rPr lang="tr-TR" altLang="en-US" sz="1200" b="1">
                <a:solidFill>
                  <a:srgbClr val="FF0000"/>
                </a:solidFill>
              </a:rPr>
              <a:t>Çağatay et al. (2000) Mar. Geol.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nbzr"/>
          <p:cNvPicPr>
            <a:picLocks noChangeAspect="1" noChangeArrowheads="1"/>
          </p:cNvPicPr>
          <p:nvPr/>
        </p:nvPicPr>
        <p:blipFill>
          <a:blip r:embed="rId2" cstate="print"/>
          <a:srcRect t="3659" r="1910"/>
          <a:stretch>
            <a:fillRect/>
          </a:stretch>
        </p:blipFill>
        <p:spPr bwMode="auto">
          <a:xfrm>
            <a:off x="304800" y="2057400"/>
            <a:ext cx="8502650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Line 3"/>
          <p:cNvSpPr>
            <a:spLocks noChangeShapeType="1"/>
          </p:cNvSpPr>
          <p:nvPr/>
        </p:nvSpPr>
        <p:spPr bwMode="auto">
          <a:xfrm flipH="1">
            <a:off x="4114800" y="2743200"/>
            <a:ext cx="533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648200" y="2590800"/>
            <a:ext cx="990600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r-TR" altLang="en-US" sz="1400" b="1">
                <a:solidFill>
                  <a:srgbClr val="0000FF"/>
                </a:solidFill>
              </a:rPr>
              <a:t>Vezüv?</a:t>
            </a:r>
            <a:endParaRPr lang="tr-TR" altLang="en-US" sz="14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339975" y="1196975"/>
            <a:ext cx="461327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r-TR" altLang="en-US" sz="2400">
                <a:solidFill>
                  <a:srgbClr val="FF0000"/>
                </a:solidFill>
              </a:rPr>
              <a:t> Records of past volcanic activities</a:t>
            </a:r>
            <a:endParaRPr lang="tr-TR" altLang="en-US" sz="240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460625" y="381000"/>
            <a:ext cx="4487863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3600"/>
              <a:t>Research in EMCOL</a:t>
            </a:r>
            <a:endParaRPr lang="en-US" sz="3600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500462" y="6500834"/>
            <a:ext cx="242886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1200" b="1" dirty="0" err="1" smtClean="0">
                <a:solidFill>
                  <a:srgbClr val="FF0000"/>
                </a:solidFill>
              </a:rPr>
              <a:t>Figure</a:t>
            </a:r>
            <a:r>
              <a:rPr lang="tr-TR" sz="1200" b="1" dirty="0" smtClean="0">
                <a:solidFill>
                  <a:srgbClr val="FF0000"/>
                </a:solidFill>
              </a:rPr>
              <a:t> 7. Çağatay </a:t>
            </a:r>
            <a:r>
              <a:rPr lang="tr-TR" sz="1200" b="1" dirty="0">
                <a:solidFill>
                  <a:srgbClr val="FF0000"/>
                </a:solidFill>
              </a:rPr>
              <a:t>et al. (2004)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36625"/>
          </a:xfrm>
        </p:spPr>
        <p:txBody>
          <a:bodyPr/>
          <a:lstStyle/>
          <a:p>
            <a:pPr>
              <a:defRPr/>
            </a:pPr>
            <a:r>
              <a:rPr lang="tr-TR" dirty="0" err="1" smtClean="0"/>
              <a:t>Projects</a:t>
            </a:r>
            <a:endParaRPr lang="tr-T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643050"/>
            <a:ext cx="2643174" cy="83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Zeynep\Desktop\Hypox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285860"/>
            <a:ext cx="2000264" cy="1963562"/>
          </a:xfrm>
          <a:prstGeom prst="rect">
            <a:avLst/>
          </a:prstGeom>
          <a:noFill/>
        </p:spPr>
      </p:pic>
      <p:pic>
        <p:nvPicPr>
          <p:cNvPr id="8" name="Picture 2" descr="C:\Users\Zeynep\Desktop\0_1008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9" y="3643314"/>
            <a:ext cx="3643338" cy="2735941"/>
          </a:xfrm>
          <a:prstGeom prst="rect">
            <a:avLst/>
          </a:prstGeom>
          <a:noFill/>
        </p:spPr>
      </p:pic>
      <p:pic>
        <p:nvPicPr>
          <p:cNvPr id="9" name="Picture 4" descr="C:\Users\Zeynep\Desktop\marsit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214686"/>
            <a:ext cx="2321735" cy="1071570"/>
          </a:xfrm>
          <a:prstGeom prst="rect">
            <a:avLst/>
          </a:prstGeom>
          <a:noFill/>
        </p:spPr>
      </p:pic>
      <p:sp>
        <p:nvSpPr>
          <p:cNvPr id="10" name="9 Dikdörtgen"/>
          <p:cNvSpPr/>
          <p:nvPr/>
        </p:nvSpPr>
        <p:spPr bwMode="auto">
          <a:xfrm>
            <a:off x="5718507" y="4643446"/>
            <a:ext cx="1711013" cy="162644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4643446"/>
            <a:ext cx="1727940" cy="165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Users\Zeynep\Desktop\emsologofinalRG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7323" y="1285860"/>
            <a:ext cx="2367355" cy="189388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968375"/>
            <a:ext cx="8229600" cy="731838"/>
          </a:xfrm>
        </p:spPr>
        <p:txBody>
          <a:bodyPr/>
          <a:lstStyle/>
          <a:p>
            <a:pPr>
              <a:defRPr/>
            </a:pPr>
            <a:r>
              <a:rPr lang="tr-TR" altLang="en-US" sz="2800" dirty="0" err="1" smtClean="0">
                <a:solidFill>
                  <a:srgbClr val="FF0000"/>
                </a:solidFill>
              </a:rPr>
              <a:t>Natural</a:t>
            </a:r>
            <a:r>
              <a:rPr lang="tr-TR" altLang="en-US" sz="2800" dirty="0" smtClean="0">
                <a:solidFill>
                  <a:srgbClr val="FF0000"/>
                </a:solidFill>
              </a:rPr>
              <a:t> </a:t>
            </a:r>
            <a:r>
              <a:rPr lang="tr-TR" altLang="en-US" sz="2800" dirty="0" err="1" smtClean="0">
                <a:solidFill>
                  <a:srgbClr val="FF0000"/>
                </a:solidFill>
              </a:rPr>
              <a:t>Hazards</a:t>
            </a:r>
            <a:r>
              <a:rPr lang="tr-TR" altLang="en-US" sz="2800" dirty="0" smtClean="0">
                <a:solidFill>
                  <a:srgbClr val="FF0000"/>
                </a:solidFill>
              </a:rPr>
              <a:t> </a:t>
            </a:r>
            <a:r>
              <a:rPr lang="tr-TR" altLang="en-US" sz="2800" dirty="0" err="1" smtClean="0">
                <a:solidFill>
                  <a:srgbClr val="FF0000"/>
                </a:solidFill>
              </a:rPr>
              <a:t>and</a:t>
            </a:r>
            <a:r>
              <a:rPr lang="tr-TR" altLang="en-US" sz="2800" dirty="0" smtClean="0">
                <a:solidFill>
                  <a:srgbClr val="FF0000"/>
                </a:solidFill>
              </a:rPr>
              <a:t> </a:t>
            </a:r>
            <a:r>
              <a:rPr lang="tr-TR" altLang="en-US" sz="2800" dirty="0" err="1" smtClean="0">
                <a:solidFill>
                  <a:srgbClr val="FF0000"/>
                </a:solidFill>
              </a:rPr>
              <a:t>Environmental</a:t>
            </a:r>
            <a:r>
              <a:rPr lang="tr-TR" altLang="en-US" sz="2800" dirty="0" smtClean="0">
                <a:solidFill>
                  <a:srgbClr val="FF0000"/>
                </a:solidFill>
              </a:rPr>
              <a:t> </a:t>
            </a:r>
            <a:r>
              <a:rPr lang="tr-TR" altLang="en-US" sz="2800" dirty="0" err="1" smtClean="0">
                <a:solidFill>
                  <a:srgbClr val="FF0000"/>
                </a:solidFill>
              </a:rPr>
              <a:t>Change</a:t>
            </a:r>
            <a:endParaRPr lang="tr-TR" alt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3075" name="Text Box 1029"/>
          <p:cNvSpPr txBox="1">
            <a:spLocks noChangeArrowheads="1"/>
          </p:cNvSpPr>
          <p:nvPr/>
        </p:nvSpPr>
        <p:spPr bwMode="auto">
          <a:xfrm>
            <a:off x="323850" y="1714500"/>
            <a:ext cx="7561263" cy="445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77800" lvl="1" indent="279400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Times"/>
              <a:buChar char="•"/>
            </a:pPr>
            <a:r>
              <a:rPr lang="tr-TR" altLang="en-US" sz="2400"/>
              <a:t>Earthquakes and earthquake risk assesment</a:t>
            </a:r>
          </a:p>
          <a:p>
            <a:pPr marL="177800" lvl="1" indent="279400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Times"/>
              <a:buChar char="•"/>
            </a:pPr>
            <a:endParaRPr lang="tr-TR" altLang="en-US" sz="2400"/>
          </a:p>
          <a:p>
            <a:pPr marL="177800" lvl="1" indent="279400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Times"/>
              <a:buChar char="•"/>
            </a:pPr>
            <a:r>
              <a:rPr lang="tr-TR" altLang="en-US" sz="2400"/>
              <a:t>Submarine landslides</a:t>
            </a:r>
          </a:p>
          <a:p>
            <a:pPr marL="177800" lvl="1" indent="279400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Times"/>
              <a:buChar char="•"/>
            </a:pPr>
            <a:endParaRPr lang="en-GB" sz="2400"/>
          </a:p>
          <a:p>
            <a:pPr marL="177800" lvl="1" indent="279400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Times"/>
              <a:buChar char="•"/>
            </a:pPr>
            <a:r>
              <a:rPr lang="tr-TR" altLang="en-US" sz="2400"/>
              <a:t>Records of past tsunamis and tsunami risk assesment</a:t>
            </a:r>
          </a:p>
          <a:p>
            <a:pPr marL="177800" lvl="1" indent="279400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Times"/>
              <a:buChar char="•"/>
            </a:pPr>
            <a:endParaRPr lang="en-GB" sz="2400"/>
          </a:p>
          <a:p>
            <a:pPr marL="177800" lvl="1" indent="279400" eaLnBrk="0" hangingPunct="0">
              <a:buClr>
                <a:srgbClr val="FF0000"/>
              </a:buClr>
              <a:buSzPct val="70000"/>
              <a:buFont typeface="Times"/>
              <a:buChar char="•"/>
            </a:pPr>
            <a:r>
              <a:rPr lang="tr-TR" altLang="en-US" sz="2400"/>
              <a:t>Sea -level changes</a:t>
            </a:r>
          </a:p>
          <a:p>
            <a:pPr marL="177800" lvl="1" indent="279400" eaLnBrk="0" hangingPunct="0">
              <a:buClr>
                <a:srgbClr val="FF0000"/>
              </a:buClr>
              <a:buSzPct val="70000"/>
              <a:buFont typeface="Times"/>
              <a:buNone/>
            </a:pPr>
            <a:endParaRPr lang="tr-TR" altLang="en-US" sz="2400"/>
          </a:p>
          <a:p>
            <a:pPr marL="177800" lvl="1" indent="279400" eaLnBrk="0" hangingPunct="0">
              <a:buClr>
                <a:srgbClr val="FF0000"/>
              </a:buClr>
              <a:buSzPct val="70000"/>
              <a:buFont typeface="Times"/>
              <a:buChar char="•"/>
            </a:pPr>
            <a:r>
              <a:rPr lang="tr-TR" altLang="en-US" sz="2400" b="1" u="sng"/>
              <a:t>Climate change - paleoclimatology</a:t>
            </a:r>
          </a:p>
          <a:p>
            <a:pPr marL="177800" lvl="1" indent="279400" eaLnBrk="0" hangingPunct="0">
              <a:buClr>
                <a:srgbClr val="FF0000"/>
              </a:buClr>
              <a:buSzPct val="70000"/>
              <a:buFont typeface="Times"/>
              <a:buNone/>
            </a:pPr>
            <a:endParaRPr lang="tr-TR" altLang="en-US" sz="2400" b="1" u="sng"/>
          </a:p>
          <a:p>
            <a:pPr marL="177800" lvl="1" indent="279400" eaLnBrk="0" hangingPunct="0">
              <a:buClr>
                <a:srgbClr val="FF0000"/>
              </a:buClr>
              <a:buSzPct val="70000"/>
              <a:buFont typeface="Times"/>
              <a:buChar char="•"/>
            </a:pPr>
            <a:r>
              <a:rPr lang="tr-TR" altLang="en-US" sz="2400"/>
              <a:t>Ecological changes</a:t>
            </a:r>
          </a:p>
          <a:p>
            <a:pPr marL="177800" lvl="1" indent="279400" eaLnBrk="0" hangingPunct="0">
              <a:buClr>
                <a:srgbClr val="FF0000"/>
              </a:buClr>
              <a:buSzPct val="70000"/>
              <a:buFont typeface="Times"/>
              <a:buChar char="•"/>
            </a:pPr>
            <a:endParaRPr lang="tr-TR" altLang="en-US" sz="2400"/>
          </a:p>
        </p:txBody>
      </p:sp>
      <p:sp>
        <p:nvSpPr>
          <p:cNvPr id="3076" name="Text Box 1032"/>
          <p:cNvSpPr txBox="1">
            <a:spLocks noChangeArrowheads="1"/>
          </p:cNvSpPr>
          <p:nvPr/>
        </p:nvSpPr>
        <p:spPr bwMode="auto">
          <a:xfrm>
            <a:off x="466725" y="381000"/>
            <a:ext cx="65532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/>
              <a:t>EMCOL </a:t>
            </a:r>
            <a:r>
              <a:rPr lang="tr-TR" sz="3600"/>
              <a:t>Research Fields</a:t>
            </a:r>
            <a:endParaRPr lang="en-US" sz="3600"/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4005263"/>
            <a:ext cx="36004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5 Dikdörtgen"/>
          <p:cNvSpPr>
            <a:spLocks noChangeArrowheads="1"/>
          </p:cNvSpPr>
          <p:nvPr/>
        </p:nvSpPr>
        <p:spPr bwMode="auto">
          <a:xfrm>
            <a:off x="5435600" y="4005263"/>
            <a:ext cx="3600450" cy="2736850"/>
          </a:xfrm>
          <a:prstGeom prst="rect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9"/>
          <p:cNvSpPr>
            <a:spLocks noChangeArrowheads="1"/>
          </p:cNvSpPr>
          <p:nvPr/>
        </p:nvSpPr>
        <p:spPr bwMode="auto">
          <a:xfrm>
            <a:off x="1447800" y="4114800"/>
            <a:ext cx="6096000" cy="21336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pic>
        <p:nvPicPr>
          <p:cNvPr id="4099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1613" y="4191000"/>
            <a:ext cx="6046787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590550" y="2286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tr-TR" altLang="en-US" sz="3600" dirty="0" smtClean="0">
                <a:latin typeface="Times New Roman" pitchFamily="18" charset="0"/>
              </a:rPr>
              <a:t>EMCOL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343156" y="1785926"/>
            <a:ext cx="5086364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rgbClr val="FF0000"/>
              </a:buClr>
              <a:buSzPct val="70000"/>
              <a:buFont typeface="Times"/>
              <a:buNone/>
              <a:defRPr/>
            </a:pPr>
            <a:r>
              <a:rPr lang="en-GB" dirty="0"/>
              <a:t>Sub-bottom </a:t>
            </a:r>
            <a:r>
              <a:rPr lang="tr-TR" dirty="0"/>
              <a:t>(</a:t>
            </a:r>
            <a:r>
              <a:rPr lang="en-GB" dirty="0"/>
              <a:t>Chirp</a:t>
            </a:r>
            <a:r>
              <a:rPr lang="tr-TR" dirty="0"/>
              <a:t>)</a:t>
            </a:r>
            <a:r>
              <a:rPr lang="en-GB" dirty="0"/>
              <a:t> </a:t>
            </a:r>
            <a:r>
              <a:rPr lang="tr-TR" dirty="0" err="1"/>
              <a:t>profiler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en-GB" dirty="0"/>
              <a:t>Differential GPS 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70000"/>
              <a:buFont typeface="Times"/>
              <a:buNone/>
              <a:defRPr/>
            </a:pPr>
            <a:r>
              <a:rPr lang="en-GB" dirty="0"/>
              <a:t>CTD </a:t>
            </a:r>
            <a:r>
              <a:rPr lang="tr-TR" dirty="0" err="1"/>
              <a:t>probe</a:t>
            </a:r>
            <a:r>
              <a:rPr lang="tr-TR" dirty="0"/>
              <a:t> (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dissolved</a:t>
            </a:r>
            <a:r>
              <a:rPr lang="tr-TR" dirty="0"/>
              <a:t> </a:t>
            </a:r>
            <a:r>
              <a:rPr lang="tr-TR" dirty="0" err="1"/>
              <a:t>oxygen</a:t>
            </a:r>
            <a:r>
              <a:rPr lang="tr-TR" dirty="0"/>
              <a:t> sensor)</a:t>
            </a:r>
            <a:r>
              <a:rPr lang="tr-TR" altLang="en-US" sz="2000" b="1" dirty="0"/>
              <a:t>	</a:t>
            </a: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3913195" y="981075"/>
            <a:ext cx="1658937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 eaLnBrk="0" hangingPunct="0"/>
            <a:r>
              <a:rPr lang="tr-TR" altLang="en-US" sz="2800" u="sng" dirty="0" err="1">
                <a:solidFill>
                  <a:srgbClr val="FFFFFF"/>
                </a:solidFill>
              </a:rPr>
              <a:t>Fieldwork</a:t>
            </a:r>
            <a:endParaRPr lang="tr-TR" altLang="en-US" sz="2800" u="sng" dirty="0">
              <a:solidFill>
                <a:srgbClr val="FFFFFF"/>
              </a:solidFill>
            </a:endParaRPr>
          </a:p>
        </p:txBody>
      </p:sp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1142976" y="3500438"/>
            <a:ext cx="68063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r-TR" altLang="en-US" b="1" dirty="0" err="1" smtClean="0">
                <a:solidFill>
                  <a:srgbClr val="FF0000"/>
                </a:solidFill>
              </a:rPr>
              <a:t>Figure</a:t>
            </a:r>
            <a:r>
              <a:rPr lang="tr-TR" altLang="en-US" b="1" dirty="0" smtClean="0">
                <a:solidFill>
                  <a:srgbClr val="FF0000"/>
                </a:solidFill>
              </a:rPr>
              <a:t> 1. </a:t>
            </a:r>
            <a:r>
              <a:rPr lang="tr-TR" altLang="en-US" b="1" dirty="0" err="1" smtClean="0">
                <a:solidFill>
                  <a:srgbClr val="FF0000"/>
                </a:solidFill>
              </a:rPr>
              <a:t>Mapping</a:t>
            </a:r>
            <a:r>
              <a:rPr lang="tr-TR" altLang="en-US" b="1" dirty="0" smtClean="0">
                <a:solidFill>
                  <a:srgbClr val="FF0000"/>
                </a:solidFill>
              </a:rPr>
              <a:t> </a:t>
            </a:r>
            <a:r>
              <a:rPr lang="tr-TR" altLang="en-US" b="1" dirty="0">
                <a:solidFill>
                  <a:srgbClr val="FF0000"/>
                </a:solidFill>
              </a:rPr>
              <a:t>of </a:t>
            </a:r>
            <a:r>
              <a:rPr lang="tr-TR" altLang="en-US" b="1" dirty="0" err="1">
                <a:solidFill>
                  <a:srgbClr val="FF0000"/>
                </a:solidFill>
              </a:rPr>
              <a:t>active</a:t>
            </a:r>
            <a:r>
              <a:rPr lang="tr-TR" altLang="en-US" b="1" dirty="0">
                <a:solidFill>
                  <a:srgbClr val="FF0000"/>
                </a:solidFill>
              </a:rPr>
              <a:t> </a:t>
            </a:r>
            <a:r>
              <a:rPr lang="tr-TR" altLang="en-US" b="1" dirty="0" err="1">
                <a:solidFill>
                  <a:srgbClr val="FF0000"/>
                </a:solidFill>
              </a:rPr>
              <a:t>faults</a:t>
            </a:r>
            <a:r>
              <a:rPr lang="tr-TR" altLang="en-US" b="1" dirty="0">
                <a:solidFill>
                  <a:srgbClr val="FF0000"/>
                </a:solidFill>
              </a:rPr>
              <a:t> </a:t>
            </a:r>
            <a:r>
              <a:rPr lang="tr-TR" altLang="en-US" b="1" dirty="0" err="1">
                <a:solidFill>
                  <a:srgbClr val="FF0000"/>
                </a:solidFill>
              </a:rPr>
              <a:t>with</a:t>
            </a:r>
            <a:r>
              <a:rPr lang="tr-TR" altLang="en-US" b="1" dirty="0">
                <a:solidFill>
                  <a:srgbClr val="FF0000"/>
                </a:solidFill>
              </a:rPr>
              <a:t> </a:t>
            </a:r>
            <a:r>
              <a:rPr lang="tr-TR" altLang="en-US" b="1" dirty="0" err="1">
                <a:solidFill>
                  <a:srgbClr val="FF0000"/>
                </a:solidFill>
              </a:rPr>
              <a:t>sub</a:t>
            </a:r>
            <a:r>
              <a:rPr lang="tr-TR" altLang="en-US" b="1" dirty="0">
                <a:solidFill>
                  <a:srgbClr val="FF0000"/>
                </a:solidFill>
              </a:rPr>
              <a:t>-</a:t>
            </a:r>
            <a:r>
              <a:rPr lang="tr-TR" altLang="en-US" b="1" dirty="0" err="1">
                <a:solidFill>
                  <a:srgbClr val="FF0000"/>
                </a:solidFill>
              </a:rPr>
              <a:t>bottom</a:t>
            </a:r>
            <a:r>
              <a:rPr lang="tr-TR" altLang="en-US" b="1" dirty="0">
                <a:solidFill>
                  <a:srgbClr val="FF0000"/>
                </a:solidFill>
              </a:rPr>
              <a:t> (</a:t>
            </a:r>
            <a:r>
              <a:rPr lang="tr-TR" altLang="en-US" b="1" dirty="0" err="1">
                <a:solidFill>
                  <a:srgbClr val="FF0000"/>
                </a:solidFill>
              </a:rPr>
              <a:t>Chirp</a:t>
            </a:r>
            <a:r>
              <a:rPr lang="tr-TR" altLang="en-US" b="1" dirty="0">
                <a:solidFill>
                  <a:srgbClr val="FF0000"/>
                </a:solidFill>
              </a:rPr>
              <a:t>) </a:t>
            </a:r>
            <a:r>
              <a:rPr lang="tr-TR" altLang="en-US" b="1" dirty="0" err="1">
                <a:solidFill>
                  <a:srgbClr val="FF0000"/>
                </a:solidFill>
              </a:rPr>
              <a:t>profiler</a:t>
            </a:r>
            <a:endParaRPr lang="tr-TR" altLang="en-US" b="1" dirty="0">
              <a:solidFill>
                <a:srgbClr val="FF0000"/>
              </a:solidFill>
            </a:endParaRPr>
          </a:p>
        </p:txBody>
      </p:sp>
      <p:sp>
        <p:nvSpPr>
          <p:cNvPr id="4106" name="Line 11"/>
          <p:cNvSpPr>
            <a:spLocks noChangeShapeType="1"/>
          </p:cNvSpPr>
          <p:nvPr/>
        </p:nvSpPr>
        <p:spPr bwMode="auto">
          <a:xfrm flipH="1">
            <a:off x="3343275" y="4724400"/>
            <a:ext cx="9525" cy="3683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tr-TR"/>
          </a:p>
        </p:txBody>
      </p:sp>
      <p:sp>
        <p:nvSpPr>
          <p:cNvPr id="4107" name="Line 12"/>
          <p:cNvSpPr>
            <a:spLocks noChangeShapeType="1"/>
          </p:cNvSpPr>
          <p:nvPr/>
        </p:nvSpPr>
        <p:spPr bwMode="auto">
          <a:xfrm>
            <a:off x="3962400" y="4800600"/>
            <a:ext cx="0" cy="3683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tr-TR"/>
          </a:p>
        </p:txBody>
      </p:sp>
      <p:sp>
        <p:nvSpPr>
          <p:cNvPr id="4108" name="Line 13"/>
          <p:cNvSpPr>
            <a:spLocks noChangeShapeType="1"/>
          </p:cNvSpPr>
          <p:nvPr/>
        </p:nvSpPr>
        <p:spPr bwMode="auto">
          <a:xfrm>
            <a:off x="5867400" y="4876800"/>
            <a:ext cx="0" cy="3349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tr-TR"/>
          </a:p>
        </p:txBody>
      </p:sp>
      <p:sp>
        <p:nvSpPr>
          <p:cNvPr id="4109" name="Line 14"/>
          <p:cNvSpPr>
            <a:spLocks noChangeShapeType="1"/>
          </p:cNvSpPr>
          <p:nvPr/>
        </p:nvSpPr>
        <p:spPr bwMode="auto">
          <a:xfrm>
            <a:off x="6477000" y="4711700"/>
            <a:ext cx="0" cy="381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tr-TR"/>
          </a:p>
        </p:txBody>
      </p:sp>
      <p:sp>
        <p:nvSpPr>
          <p:cNvPr id="4110" name="Text Box 15"/>
          <p:cNvSpPr txBox="1">
            <a:spLocks noChangeArrowheads="1"/>
          </p:cNvSpPr>
          <p:nvPr/>
        </p:nvSpPr>
        <p:spPr bwMode="auto">
          <a:xfrm>
            <a:off x="4114800" y="4114800"/>
            <a:ext cx="1600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tr-TR" altLang="en-US" sz="2400">
                <a:solidFill>
                  <a:srgbClr val="0000FF"/>
                </a:solidFill>
              </a:rPr>
              <a:t>Fault line</a:t>
            </a:r>
          </a:p>
        </p:txBody>
      </p:sp>
      <p:sp>
        <p:nvSpPr>
          <p:cNvPr id="4111" name="Rectangle 17"/>
          <p:cNvSpPr>
            <a:spLocks noChangeArrowheads="1"/>
          </p:cNvSpPr>
          <p:nvPr/>
        </p:nvSpPr>
        <p:spPr bwMode="auto">
          <a:xfrm>
            <a:off x="5562600" y="4191000"/>
            <a:ext cx="152400" cy="10668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112" name="Rectangle 18"/>
          <p:cNvSpPr>
            <a:spLocks noChangeArrowheads="1"/>
          </p:cNvSpPr>
          <p:nvPr/>
        </p:nvSpPr>
        <p:spPr bwMode="auto">
          <a:xfrm>
            <a:off x="2514600" y="4191000"/>
            <a:ext cx="76200" cy="2286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/>
          </a:p>
        </p:txBody>
      </p:sp>
      <p:sp>
        <p:nvSpPr>
          <p:cNvPr id="4113" name="Line 20"/>
          <p:cNvSpPr>
            <a:spLocks noChangeShapeType="1"/>
          </p:cNvSpPr>
          <p:nvPr/>
        </p:nvSpPr>
        <p:spPr bwMode="auto">
          <a:xfrm>
            <a:off x="3200400" y="4343400"/>
            <a:ext cx="914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114" name="Line 21"/>
          <p:cNvSpPr>
            <a:spLocks noChangeShapeType="1"/>
          </p:cNvSpPr>
          <p:nvPr/>
        </p:nvSpPr>
        <p:spPr bwMode="auto">
          <a:xfrm>
            <a:off x="5562600" y="4343400"/>
            <a:ext cx="914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115" name="Rectangle 22"/>
          <p:cNvSpPr>
            <a:spLocks noChangeArrowheads="1"/>
          </p:cNvSpPr>
          <p:nvPr/>
        </p:nvSpPr>
        <p:spPr bwMode="auto">
          <a:xfrm>
            <a:off x="2438400" y="4191000"/>
            <a:ext cx="304800" cy="2286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3048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tr-TR" altLang="en-US" sz="3600" smtClean="0">
                <a:latin typeface="Times New Roman" pitchFamily="18" charset="0"/>
              </a:rPr>
              <a:t>EMCOL 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395288" y="2162175"/>
            <a:ext cx="4481512" cy="423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eaLnBrk="0" hangingPunct="0">
              <a:spcBef>
                <a:spcPct val="20000"/>
              </a:spcBef>
            </a:pPr>
            <a:r>
              <a:rPr lang="tr-TR" altLang="en-US" sz="2400" b="1"/>
              <a:t>Sediment sampling</a:t>
            </a:r>
            <a:endParaRPr lang="tr-TR" altLang="en-US" sz="2000"/>
          </a:p>
          <a:p>
            <a:pPr eaLnBrk="0" hangingPunct="0">
              <a:spcBef>
                <a:spcPct val="20000"/>
              </a:spcBef>
            </a:pPr>
            <a:r>
              <a:rPr lang="tr-TR" altLang="en-US" sz="1600" b="1"/>
              <a:t>Vibracorer </a:t>
            </a:r>
          </a:p>
          <a:p>
            <a:pPr eaLnBrk="0" hangingPunct="0">
              <a:spcBef>
                <a:spcPct val="20000"/>
              </a:spcBef>
            </a:pPr>
            <a:r>
              <a:rPr lang="tr-TR" altLang="en-US" sz="1600" b="1"/>
              <a:t>Gravity corer (5 m) </a:t>
            </a:r>
          </a:p>
          <a:p>
            <a:pPr eaLnBrk="0" hangingPunct="0">
              <a:spcBef>
                <a:spcPct val="20000"/>
              </a:spcBef>
            </a:pPr>
            <a:r>
              <a:rPr lang="tr-TR" altLang="en-US" sz="1600" b="1"/>
              <a:t>Kajak corer</a:t>
            </a:r>
          </a:p>
          <a:p>
            <a:pPr eaLnBrk="0" hangingPunct="0">
              <a:spcBef>
                <a:spcPct val="20000"/>
              </a:spcBef>
            </a:pPr>
            <a:r>
              <a:rPr lang="tr-TR" altLang="en-US" sz="1600" b="1"/>
              <a:t>Livingstone piston corer (30 m rod)</a:t>
            </a:r>
          </a:p>
          <a:p>
            <a:pPr eaLnBrk="0" hangingPunct="0">
              <a:spcBef>
                <a:spcPct val="20000"/>
              </a:spcBef>
            </a:pPr>
            <a:r>
              <a:rPr lang="tr-TR" altLang="en-US" sz="1600" b="1"/>
              <a:t>Ekmann dredge</a:t>
            </a:r>
          </a:p>
          <a:p>
            <a:pPr eaLnBrk="0" hangingPunct="0">
              <a:spcBef>
                <a:spcPct val="20000"/>
              </a:spcBef>
            </a:pPr>
            <a:r>
              <a:rPr lang="tr-TR" altLang="en-US" sz="1600" b="1"/>
              <a:t>Drilling equipment for coastline (20 m )</a:t>
            </a:r>
          </a:p>
          <a:p>
            <a:pPr eaLnBrk="0" hangingPunct="0">
              <a:spcBef>
                <a:spcPct val="20000"/>
              </a:spcBef>
            </a:pPr>
            <a:endParaRPr lang="tr-TR" altLang="en-US" sz="1600" b="1"/>
          </a:p>
          <a:p>
            <a:pPr eaLnBrk="0" hangingPunct="0">
              <a:spcBef>
                <a:spcPct val="20000"/>
              </a:spcBef>
            </a:pPr>
            <a:r>
              <a:rPr lang="tr-TR" altLang="en-US" sz="2400" b="1"/>
              <a:t>Supporting Equipment </a:t>
            </a:r>
            <a:endParaRPr lang="tr-TR" altLang="en-US" sz="1600"/>
          </a:p>
          <a:p>
            <a:pPr eaLnBrk="0" hangingPunct="0">
              <a:spcBef>
                <a:spcPct val="20000"/>
              </a:spcBef>
            </a:pPr>
            <a:r>
              <a:rPr lang="tr-TR" altLang="en-US" sz="1600" b="1"/>
              <a:t>Platform (4m x 3.5 m) &amp; tripod</a:t>
            </a:r>
          </a:p>
          <a:p>
            <a:pPr eaLnBrk="0" hangingPunct="0">
              <a:spcBef>
                <a:spcPct val="20000"/>
              </a:spcBef>
            </a:pPr>
            <a:r>
              <a:rPr lang="tr-TR" altLang="en-US" sz="1600" b="1"/>
              <a:t>Small boat and engine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3563938" y="1196975"/>
            <a:ext cx="1658937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 eaLnBrk="0" hangingPunct="0"/>
            <a:r>
              <a:rPr lang="tr-TR" altLang="en-US" sz="2800" u="sng"/>
              <a:t>Fieldwork</a:t>
            </a:r>
          </a:p>
        </p:txBody>
      </p:sp>
      <p:pic>
        <p:nvPicPr>
          <p:cNvPr id="6150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362200"/>
            <a:ext cx="4127500" cy="388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0" y="122238"/>
            <a:ext cx="4343400" cy="762000"/>
          </a:xfrm>
        </p:spPr>
        <p:txBody>
          <a:bodyPr/>
          <a:lstStyle/>
          <a:p>
            <a:pPr>
              <a:defRPr/>
            </a:pPr>
            <a:r>
              <a:rPr lang="tr-TR" altLang="en-US" sz="3600" dirty="0" err="1" smtClean="0">
                <a:latin typeface="Times New Roman" pitchFamily="18" charset="0"/>
              </a:rPr>
              <a:t>EMCOL’s</a:t>
            </a:r>
            <a:r>
              <a:rPr lang="tr-TR" altLang="en-US" sz="3600" dirty="0" smtClean="0">
                <a:latin typeface="Times New Roman" pitchFamily="18" charset="0"/>
              </a:rPr>
              <a:t> </a:t>
            </a:r>
            <a:r>
              <a:rPr lang="tr-TR" altLang="en-US" sz="3600" dirty="0" err="1" smtClean="0">
                <a:latin typeface="Times New Roman" pitchFamily="18" charset="0"/>
              </a:rPr>
              <a:t>Facilities</a:t>
            </a:r>
            <a:endParaRPr lang="tr-TR" altLang="en-US" sz="3600" dirty="0" smtClean="0">
              <a:latin typeface="Times New Roman" pitchFamily="18" charset="0"/>
            </a:endParaRPr>
          </a:p>
        </p:txBody>
      </p:sp>
      <p:pic>
        <p:nvPicPr>
          <p:cNvPr id="7173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1188" y="1500174"/>
            <a:ext cx="2843212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1981200"/>
            <a:ext cx="4419600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539875" y="1268413"/>
            <a:ext cx="2481263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pPr eaLnBrk="0" hangingPunct="0"/>
            <a:r>
              <a:rPr lang="tr-TR" altLang="en-US" sz="2400">
                <a:solidFill>
                  <a:srgbClr val="FF0000"/>
                </a:solidFill>
              </a:rPr>
              <a:t>Itrax (XRF) Core Scanner</a:t>
            </a:r>
          </a:p>
        </p:txBody>
      </p:sp>
      <p:pic>
        <p:nvPicPr>
          <p:cNvPr id="7176" name="Picture 8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667250"/>
            <a:ext cx="4800600" cy="188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1074738" y="4194175"/>
            <a:ext cx="34131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 eaLnBrk="0" hangingPunct="0"/>
            <a:r>
              <a:rPr lang="tr-TR" altLang="en-US" sz="2400">
                <a:solidFill>
                  <a:srgbClr val="FF0000"/>
                </a:solidFill>
              </a:rPr>
              <a:t>Multi-Sensor Core Logger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522538" y="777875"/>
            <a:ext cx="388937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eaLnBrk="0" hangingPunct="0"/>
            <a:r>
              <a:rPr lang="tr-TR" altLang="en-US" sz="2800"/>
              <a:t>Core Analysis Laboratory</a:t>
            </a:r>
          </a:p>
        </p:txBody>
      </p:sp>
      <p:sp>
        <p:nvSpPr>
          <p:cNvPr id="11" name="10 Metin kutusu"/>
          <p:cNvSpPr txBox="1"/>
          <p:nvPr/>
        </p:nvSpPr>
        <p:spPr>
          <a:xfrm>
            <a:off x="6715140" y="642939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Figure</a:t>
            </a:r>
            <a:r>
              <a:rPr lang="tr-TR" dirty="0" smtClean="0"/>
              <a:t> 2</a:t>
            </a:r>
            <a:endParaRPr lang="tr-T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5335588" cy="990600"/>
          </a:xfrm>
        </p:spPr>
        <p:txBody>
          <a:bodyPr/>
          <a:lstStyle/>
          <a:p>
            <a:pPr>
              <a:defRPr/>
            </a:pPr>
            <a:r>
              <a:rPr lang="tr-TR" altLang="en-US" dirty="0" err="1" smtClean="0">
                <a:latin typeface="Times New Roman" pitchFamily="18" charset="0"/>
              </a:rPr>
              <a:t>EMCOL’s</a:t>
            </a:r>
            <a:r>
              <a:rPr lang="tr-TR" altLang="en-US" dirty="0" smtClean="0">
                <a:latin typeface="Times New Roman" pitchFamily="18" charset="0"/>
              </a:rPr>
              <a:t> </a:t>
            </a:r>
            <a:r>
              <a:rPr lang="tr-TR" altLang="en-US" dirty="0" err="1" smtClean="0">
                <a:latin typeface="Times New Roman" pitchFamily="18" charset="0"/>
              </a:rPr>
              <a:t>Facilities</a:t>
            </a:r>
            <a:endParaRPr lang="tr-TR" altLang="en-US" dirty="0" smtClean="0">
              <a:latin typeface="Times New Roman" pitchFamily="18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0825" y="2443163"/>
            <a:ext cx="3967163" cy="300196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FontTx/>
              <a:buNone/>
              <a:defRPr/>
            </a:pPr>
            <a:endParaRPr lang="tr-TR" altLang="en-US" sz="2000" dirty="0" smtClean="0">
              <a:latin typeface="Times New Roman" pitchFamily="18" charset="0"/>
            </a:endParaRPr>
          </a:p>
          <a:p>
            <a:pPr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Font typeface="Times"/>
              <a:buChar char="•"/>
              <a:defRPr/>
            </a:pPr>
            <a:r>
              <a:rPr lang="tr-TR" altLang="en-US" sz="2000" dirty="0" err="1" smtClean="0">
                <a:latin typeface="Times New Roman" pitchFamily="18" charset="0"/>
              </a:rPr>
              <a:t>Freeze</a:t>
            </a:r>
            <a:r>
              <a:rPr lang="tr-TR" altLang="en-US" sz="2000" dirty="0" smtClean="0">
                <a:latin typeface="Times New Roman" pitchFamily="18" charset="0"/>
              </a:rPr>
              <a:t>-</a:t>
            </a:r>
            <a:r>
              <a:rPr lang="tr-TR" altLang="en-US" sz="2000" dirty="0" err="1" smtClean="0">
                <a:latin typeface="Times New Roman" pitchFamily="18" charset="0"/>
              </a:rPr>
              <a:t>drier</a:t>
            </a:r>
            <a:endParaRPr lang="tr-TR" altLang="en-US" sz="2000" dirty="0" smtClean="0">
              <a:latin typeface="Times New Roman" pitchFamily="18" charset="0"/>
            </a:endParaRPr>
          </a:p>
          <a:p>
            <a:pPr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Font typeface="Times"/>
              <a:buChar char="•"/>
              <a:defRPr/>
            </a:pPr>
            <a:r>
              <a:rPr lang="tr-TR" altLang="en-US" sz="2000" dirty="0" smtClean="0">
                <a:latin typeface="Times New Roman" pitchFamily="18" charset="0"/>
              </a:rPr>
              <a:t> </a:t>
            </a:r>
            <a:r>
              <a:rPr lang="tr-TR" altLang="en-US" sz="2000" dirty="0" err="1" smtClean="0">
                <a:latin typeface="Times New Roman" pitchFamily="18" charset="0"/>
              </a:rPr>
              <a:t>Laser</a:t>
            </a:r>
            <a:r>
              <a:rPr lang="tr-TR" altLang="en-US" sz="2000" dirty="0" smtClean="0">
                <a:latin typeface="Times New Roman" pitchFamily="18" charset="0"/>
              </a:rPr>
              <a:t> </a:t>
            </a:r>
            <a:r>
              <a:rPr lang="tr-TR" altLang="en-US" sz="2000" dirty="0" err="1" smtClean="0">
                <a:latin typeface="Times New Roman" pitchFamily="18" charset="0"/>
              </a:rPr>
              <a:t>Fritsch</a:t>
            </a:r>
            <a:r>
              <a:rPr lang="tr-TR" altLang="en-US" sz="2000" dirty="0" smtClean="0">
                <a:latin typeface="Times New Roman" pitchFamily="18" charset="0"/>
              </a:rPr>
              <a:t> </a:t>
            </a:r>
            <a:r>
              <a:rPr lang="tr-TR" altLang="en-US" sz="2000" dirty="0" err="1" smtClean="0">
                <a:latin typeface="Times New Roman" pitchFamily="18" charset="0"/>
              </a:rPr>
              <a:t>Particle</a:t>
            </a:r>
            <a:r>
              <a:rPr lang="tr-TR" altLang="en-US" sz="2000" dirty="0" smtClean="0">
                <a:latin typeface="Times New Roman" pitchFamily="18" charset="0"/>
              </a:rPr>
              <a:t> </a:t>
            </a:r>
            <a:r>
              <a:rPr lang="tr-TR" altLang="en-US" sz="2000" dirty="0" err="1" smtClean="0">
                <a:latin typeface="Times New Roman" pitchFamily="18" charset="0"/>
              </a:rPr>
              <a:t>Sizer</a:t>
            </a:r>
            <a:r>
              <a:rPr lang="tr-TR" altLang="en-US" sz="2000" dirty="0" smtClean="0">
                <a:latin typeface="Times New Roman" pitchFamily="18" charset="0"/>
              </a:rPr>
              <a:t> </a:t>
            </a:r>
            <a:r>
              <a:rPr lang="tr-TR" altLang="en-US" sz="2000" dirty="0" err="1" smtClean="0">
                <a:latin typeface="Times New Roman" pitchFamily="18" charset="0"/>
              </a:rPr>
              <a:t>Analysette</a:t>
            </a:r>
            <a:endParaRPr lang="tr-TR" altLang="en-US" sz="2000" dirty="0" smtClean="0">
              <a:latin typeface="Times New Roman" pitchFamily="18" charset="0"/>
            </a:endParaRPr>
          </a:p>
          <a:p>
            <a:pPr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Font typeface="Times"/>
              <a:buChar char="•"/>
              <a:defRPr/>
            </a:pPr>
            <a:r>
              <a:rPr lang="tr-TR" altLang="en-US" sz="2000" dirty="0" err="1" smtClean="0">
                <a:latin typeface="Times New Roman" pitchFamily="18" charset="0"/>
              </a:rPr>
              <a:t>Centrifuge</a:t>
            </a:r>
            <a:r>
              <a:rPr lang="tr-TR" altLang="en-US" sz="2000" dirty="0" smtClean="0">
                <a:latin typeface="Times New Roman" pitchFamily="18" charset="0"/>
              </a:rPr>
              <a:t> </a:t>
            </a:r>
            <a:r>
              <a:rPr lang="tr-TR" altLang="en-US" sz="2000" dirty="0" err="1" smtClean="0">
                <a:latin typeface="Times New Roman" pitchFamily="18" charset="0"/>
              </a:rPr>
              <a:t>for</a:t>
            </a:r>
            <a:r>
              <a:rPr lang="tr-TR" altLang="en-US" sz="2000" dirty="0" smtClean="0">
                <a:latin typeface="Times New Roman" pitchFamily="18" charset="0"/>
              </a:rPr>
              <a:t> </a:t>
            </a:r>
            <a:r>
              <a:rPr lang="tr-TR" altLang="en-US" sz="2000" dirty="0" err="1" smtClean="0">
                <a:latin typeface="Times New Roman" pitchFamily="18" charset="0"/>
              </a:rPr>
              <a:t>clay</a:t>
            </a:r>
            <a:r>
              <a:rPr lang="tr-TR" altLang="en-US" sz="2000" dirty="0" smtClean="0">
                <a:latin typeface="Times New Roman" pitchFamily="18" charset="0"/>
              </a:rPr>
              <a:t> </a:t>
            </a:r>
            <a:r>
              <a:rPr lang="tr-TR" altLang="en-US" sz="2000" dirty="0" err="1" smtClean="0">
                <a:latin typeface="Times New Roman" pitchFamily="18" charset="0"/>
              </a:rPr>
              <a:t>and</a:t>
            </a:r>
            <a:r>
              <a:rPr lang="tr-TR" altLang="en-US" sz="2000" dirty="0" smtClean="0">
                <a:latin typeface="Times New Roman" pitchFamily="18" charset="0"/>
              </a:rPr>
              <a:t> </a:t>
            </a:r>
            <a:r>
              <a:rPr lang="tr-TR" altLang="en-US" sz="2000" dirty="0" err="1" smtClean="0">
                <a:latin typeface="Times New Roman" pitchFamily="18" charset="0"/>
              </a:rPr>
              <a:t>fossil</a:t>
            </a:r>
            <a:r>
              <a:rPr lang="tr-TR" altLang="en-US" sz="2000" dirty="0" smtClean="0">
                <a:latin typeface="Times New Roman" pitchFamily="18" charset="0"/>
              </a:rPr>
              <a:t> </a:t>
            </a:r>
            <a:r>
              <a:rPr lang="tr-TR" altLang="en-US" sz="2000" dirty="0" err="1" smtClean="0">
                <a:latin typeface="Times New Roman" pitchFamily="18" charset="0"/>
              </a:rPr>
              <a:t>seperation</a:t>
            </a:r>
            <a:endParaRPr lang="tr-TR" altLang="en-US" sz="2000" dirty="0" smtClean="0">
              <a:latin typeface="Times New Roman" pitchFamily="18" charset="0"/>
            </a:endParaRPr>
          </a:p>
          <a:p>
            <a:pPr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Font typeface="Times"/>
              <a:buChar char="•"/>
              <a:defRPr/>
            </a:pPr>
            <a:r>
              <a:rPr lang="tr-TR" altLang="en-US" sz="2000" dirty="0" err="1" smtClean="0">
                <a:latin typeface="Times New Roman" pitchFamily="18" charset="0"/>
              </a:rPr>
              <a:t>Sample</a:t>
            </a:r>
            <a:r>
              <a:rPr lang="tr-TR" altLang="en-US" sz="2000" dirty="0" smtClean="0">
                <a:latin typeface="Times New Roman" pitchFamily="18" charset="0"/>
              </a:rPr>
              <a:t> </a:t>
            </a:r>
            <a:r>
              <a:rPr lang="tr-TR" altLang="en-US" sz="2000" dirty="0" err="1" smtClean="0">
                <a:latin typeface="Times New Roman" pitchFamily="18" charset="0"/>
              </a:rPr>
              <a:t>pounding</a:t>
            </a:r>
            <a:endParaRPr lang="tr-TR" altLang="en-US" sz="2000" dirty="0" smtClean="0">
              <a:latin typeface="Times New Roman" pitchFamily="18" charset="0"/>
            </a:endParaRPr>
          </a:p>
          <a:p>
            <a:pPr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Font typeface="Times"/>
              <a:buChar char="•"/>
              <a:defRPr/>
            </a:pPr>
            <a:endParaRPr lang="tr-TR" altLang="en-US" sz="2000" dirty="0" smtClean="0">
              <a:latin typeface="Times New Roman" pitchFamily="18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438400" y="1268413"/>
            <a:ext cx="45720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r-TR" altLang="en-US" sz="2800" b="1" dirty="0" err="1"/>
              <a:t>Sedimentology</a:t>
            </a:r>
            <a:r>
              <a:rPr lang="tr-TR" altLang="en-US" sz="2800" b="1" dirty="0"/>
              <a:t> </a:t>
            </a:r>
            <a:r>
              <a:rPr lang="tr-TR" altLang="en-US" sz="2800" b="1" dirty="0" err="1"/>
              <a:t>Laboratory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9" name="Picture 7" descr="C:\Users\Dell\Desktop\0_0864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205038"/>
            <a:ext cx="50482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7 Dikdörtgen"/>
          <p:cNvSpPr>
            <a:spLocks noChangeArrowheads="1"/>
          </p:cNvSpPr>
          <p:nvPr/>
        </p:nvSpPr>
        <p:spPr bwMode="auto">
          <a:xfrm>
            <a:off x="3924300" y="2205038"/>
            <a:ext cx="5040313" cy="3816350"/>
          </a:xfrm>
          <a:prstGeom prst="rect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1752600"/>
          </a:xfrm>
        </p:spPr>
        <p:txBody>
          <a:bodyPr/>
          <a:lstStyle/>
          <a:p>
            <a:pPr>
              <a:defRPr/>
            </a:pPr>
            <a:r>
              <a:rPr lang="tr-TR" altLang="en-US" dirty="0" err="1" smtClean="0">
                <a:effectLst/>
                <a:latin typeface="Times New Roman" pitchFamily="18" charset="0"/>
              </a:rPr>
              <a:t>EMCOL’s</a:t>
            </a:r>
            <a:r>
              <a:rPr lang="tr-TR" altLang="en-US" dirty="0" smtClean="0">
                <a:effectLst/>
                <a:latin typeface="Times New Roman" pitchFamily="18" charset="0"/>
              </a:rPr>
              <a:t> </a:t>
            </a:r>
            <a:r>
              <a:rPr lang="tr-TR" altLang="en-US" dirty="0" err="1" smtClean="0">
                <a:effectLst/>
                <a:latin typeface="Times New Roman" pitchFamily="18" charset="0"/>
              </a:rPr>
              <a:t>Facilities</a:t>
            </a:r>
            <a:r>
              <a:rPr lang="tr-TR" altLang="en-US" dirty="0" smtClean="0">
                <a:effectLst/>
                <a:latin typeface="Times New Roman" pitchFamily="18" charset="0"/>
              </a:rPr>
              <a:t/>
            </a:r>
            <a:br>
              <a:rPr lang="tr-TR" altLang="en-US" dirty="0" smtClean="0">
                <a:effectLst/>
                <a:latin typeface="Times New Roman" pitchFamily="18" charset="0"/>
              </a:rPr>
            </a:br>
            <a:r>
              <a:rPr lang="tr-TR" altLang="en-US" dirty="0" smtClean="0">
                <a:effectLst/>
                <a:latin typeface="Times New Roman" pitchFamily="18" charset="0"/>
              </a:rPr>
              <a:t> </a:t>
            </a:r>
            <a:r>
              <a:rPr lang="tr-TR" altLang="en-US" sz="2800" dirty="0" smtClean="0">
                <a:latin typeface="Times New Roman" pitchFamily="18" charset="0"/>
              </a:rPr>
              <a:t/>
            </a:r>
            <a:br>
              <a:rPr lang="tr-TR" altLang="en-US" sz="2800" dirty="0" smtClean="0">
                <a:latin typeface="Times New Roman" pitchFamily="18" charset="0"/>
              </a:rPr>
            </a:br>
            <a:r>
              <a:rPr lang="tr-TR" altLang="en-US" sz="2800" dirty="0" err="1" smtClean="0">
                <a:latin typeface="Times New Roman" pitchFamily="18" charset="0"/>
              </a:rPr>
              <a:t>Geochemistry</a:t>
            </a:r>
            <a:r>
              <a:rPr lang="tr-TR" altLang="en-US" sz="28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4038600" cy="1368425"/>
          </a:xfrm>
        </p:spPr>
        <p:txBody>
          <a:bodyPr/>
          <a:lstStyle/>
          <a:p>
            <a:pPr algn="ctr">
              <a:buFontTx/>
              <a:buNone/>
              <a:defRPr/>
            </a:pPr>
            <a:endParaRPr lang="tr-TR" altLang="en-US" sz="1800" b="1" u="sng" dirty="0" smtClean="0">
              <a:latin typeface="Times New Roman" pitchFamily="18" charset="0"/>
            </a:endParaRPr>
          </a:p>
          <a:p>
            <a:pPr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SzPct val="150000"/>
              <a:buFontTx/>
              <a:buChar char="•"/>
              <a:defRPr/>
            </a:pPr>
            <a:r>
              <a:rPr lang="tr-TR" altLang="en-US" sz="1800" dirty="0" smtClean="0">
                <a:latin typeface="Times New Roman" pitchFamily="18" charset="0"/>
              </a:rPr>
              <a:t>Total </a:t>
            </a:r>
            <a:r>
              <a:rPr lang="tr-TR" altLang="en-US" sz="1800" dirty="0" err="1" smtClean="0">
                <a:latin typeface="Times New Roman" pitchFamily="18" charset="0"/>
              </a:rPr>
              <a:t>Organic</a:t>
            </a:r>
            <a:r>
              <a:rPr lang="tr-TR" altLang="en-US" sz="1800" dirty="0" smtClean="0">
                <a:latin typeface="Times New Roman" pitchFamily="18" charset="0"/>
              </a:rPr>
              <a:t> </a:t>
            </a:r>
            <a:r>
              <a:rPr lang="tr-TR" altLang="en-US" sz="1800" dirty="0" err="1" smtClean="0">
                <a:latin typeface="Times New Roman" pitchFamily="18" charset="0"/>
              </a:rPr>
              <a:t>and</a:t>
            </a:r>
            <a:r>
              <a:rPr lang="tr-TR" altLang="en-US" sz="1800" dirty="0" smtClean="0">
                <a:latin typeface="Times New Roman" pitchFamily="18" charset="0"/>
              </a:rPr>
              <a:t> </a:t>
            </a:r>
            <a:r>
              <a:rPr lang="tr-TR" altLang="en-US" sz="1800" dirty="0" err="1" smtClean="0">
                <a:latin typeface="Times New Roman" pitchFamily="18" charset="0"/>
              </a:rPr>
              <a:t>inorganic</a:t>
            </a:r>
            <a:r>
              <a:rPr lang="tr-TR" altLang="en-US" sz="1800" dirty="0" smtClean="0">
                <a:latin typeface="Times New Roman" pitchFamily="18" charset="0"/>
              </a:rPr>
              <a:t> </a:t>
            </a:r>
            <a:r>
              <a:rPr lang="tr-TR" altLang="en-US" sz="1800" dirty="0" err="1" smtClean="0">
                <a:latin typeface="Times New Roman" pitchFamily="18" charset="0"/>
              </a:rPr>
              <a:t>carbon</a:t>
            </a:r>
            <a:r>
              <a:rPr lang="tr-TR" altLang="en-US" sz="1800" dirty="0" smtClean="0">
                <a:latin typeface="Times New Roman" pitchFamily="18" charset="0"/>
              </a:rPr>
              <a:t> </a:t>
            </a:r>
            <a:r>
              <a:rPr lang="tr-TR" altLang="en-US" sz="1800" dirty="0" err="1" smtClean="0">
                <a:latin typeface="Times New Roman" pitchFamily="18" charset="0"/>
              </a:rPr>
              <a:t>analysis</a:t>
            </a:r>
            <a:r>
              <a:rPr lang="tr-TR" altLang="en-US" sz="1800" dirty="0" smtClean="0">
                <a:latin typeface="Times New Roman" pitchFamily="18" charset="0"/>
              </a:rPr>
              <a:t> </a:t>
            </a:r>
            <a:r>
              <a:rPr lang="tr-TR" altLang="en-US" sz="1800" dirty="0" err="1" smtClean="0">
                <a:latin typeface="Times New Roman" pitchFamily="18" charset="0"/>
              </a:rPr>
              <a:t>with</a:t>
            </a:r>
            <a:r>
              <a:rPr lang="tr-TR" altLang="en-US" sz="1800" dirty="0" smtClean="0">
                <a:latin typeface="Times New Roman" pitchFamily="18" charset="0"/>
              </a:rPr>
              <a:t> </a:t>
            </a:r>
            <a:r>
              <a:rPr lang="tr-TR" altLang="en-US" sz="1800" dirty="0" err="1" smtClean="0">
                <a:latin typeface="Times New Roman" pitchFamily="18" charset="0"/>
              </a:rPr>
              <a:t>Shimadzu</a:t>
            </a:r>
            <a:r>
              <a:rPr lang="tr-TR" altLang="en-US" sz="1800" dirty="0" smtClean="0">
                <a:latin typeface="Times New Roman" pitchFamily="18" charset="0"/>
              </a:rPr>
              <a:t> TOC </a:t>
            </a:r>
            <a:r>
              <a:rPr lang="tr-TR" altLang="en-US" sz="1800" dirty="0" err="1" smtClean="0">
                <a:latin typeface="Times New Roman" pitchFamily="18" charset="0"/>
              </a:rPr>
              <a:t>Analyzer</a:t>
            </a:r>
            <a:endParaRPr lang="tr-TR" altLang="en-US" sz="1800" dirty="0" smtClean="0">
              <a:latin typeface="Times New Roman" pitchFamily="18" charset="0"/>
            </a:endParaRPr>
          </a:p>
          <a:p>
            <a:pPr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SzPct val="150000"/>
              <a:buFontTx/>
              <a:buNone/>
              <a:defRPr/>
            </a:pPr>
            <a:endParaRPr lang="tr-TR" altLang="en-US" sz="1800" dirty="0" smtClean="0">
              <a:latin typeface="Times New Roman" pitchFamily="18" charset="0"/>
            </a:endParaRPr>
          </a:p>
        </p:txBody>
      </p:sp>
      <p:pic>
        <p:nvPicPr>
          <p:cNvPr id="9222" name="Picture 7" descr="2430corg"/>
          <p:cNvPicPr>
            <a:picLocks noChangeAspect="1" noChangeArrowheads="1"/>
          </p:cNvPicPr>
          <p:nvPr/>
        </p:nvPicPr>
        <p:blipFill>
          <a:blip r:embed="rId3" cstate="print"/>
          <a:srcRect r="30913" b="9772"/>
          <a:stretch>
            <a:fillRect/>
          </a:stretch>
        </p:blipFill>
        <p:spPr bwMode="auto">
          <a:xfrm>
            <a:off x="4953000" y="3200400"/>
            <a:ext cx="3681413" cy="3381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8031163" y="3276600"/>
            <a:ext cx="7318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r-TR" altLang="en-US" sz="1000" b="1">
                <a:solidFill>
                  <a:srgbClr val="FF0000"/>
                </a:solidFill>
              </a:rPr>
              <a:t>MD-2430</a:t>
            </a:r>
            <a:endParaRPr lang="tr-TR" altLang="en-US" sz="1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4419600" y="2205038"/>
            <a:ext cx="4648200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r-TR" altLang="en-US" dirty="0" err="1" smtClean="0">
                <a:solidFill>
                  <a:srgbClr val="FF0000"/>
                </a:solidFill>
              </a:rPr>
              <a:t>Figure</a:t>
            </a:r>
            <a:r>
              <a:rPr lang="tr-TR" altLang="en-US" dirty="0" smtClean="0">
                <a:solidFill>
                  <a:srgbClr val="FF0000"/>
                </a:solidFill>
              </a:rPr>
              <a:t> 3. Total </a:t>
            </a:r>
            <a:r>
              <a:rPr lang="tr-TR" altLang="en-US" dirty="0" err="1">
                <a:solidFill>
                  <a:srgbClr val="FF0000"/>
                </a:solidFill>
              </a:rPr>
              <a:t>organic</a:t>
            </a:r>
            <a:r>
              <a:rPr lang="tr-TR" altLang="en-US" dirty="0">
                <a:solidFill>
                  <a:srgbClr val="FF0000"/>
                </a:solidFill>
              </a:rPr>
              <a:t> </a:t>
            </a:r>
            <a:r>
              <a:rPr lang="tr-TR" altLang="en-US" dirty="0" err="1">
                <a:solidFill>
                  <a:srgbClr val="FF0000"/>
                </a:solidFill>
              </a:rPr>
              <a:t>and</a:t>
            </a:r>
            <a:r>
              <a:rPr lang="tr-TR" altLang="en-US" dirty="0">
                <a:solidFill>
                  <a:srgbClr val="FF0000"/>
                </a:solidFill>
              </a:rPr>
              <a:t> </a:t>
            </a:r>
            <a:r>
              <a:rPr lang="tr-TR" altLang="en-US" dirty="0" err="1">
                <a:solidFill>
                  <a:srgbClr val="FF0000"/>
                </a:solidFill>
              </a:rPr>
              <a:t>inorganic</a:t>
            </a:r>
            <a:r>
              <a:rPr lang="tr-TR" altLang="en-US" dirty="0">
                <a:solidFill>
                  <a:srgbClr val="FF0000"/>
                </a:solidFill>
              </a:rPr>
              <a:t> </a:t>
            </a:r>
            <a:r>
              <a:rPr lang="tr-TR" altLang="en-US" dirty="0" err="1">
                <a:solidFill>
                  <a:srgbClr val="FF0000"/>
                </a:solidFill>
              </a:rPr>
              <a:t>carbon</a:t>
            </a:r>
            <a:r>
              <a:rPr lang="tr-TR" altLang="en-US" dirty="0">
                <a:solidFill>
                  <a:srgbClr val="FF0000"/>
                </a:solidFill>
              </a:rPr>
              <a:t> </a:t>
            </a:r>
            <a:r>
              <a:rPr lang="tr-TR" altLang="en-US" dirty="0" err="1">
                <a:solidFill>
                  <a:srgbClr val="FF0000"/>
                </a:solidFill>
              </a:rPr>
              <a:t>analysis</a:t>
            </a:r>
            <a:r>
              <a:rPr lang="tr-TR" altLang="en-US" dirty="0">
                <a:solidFill>
                  <a:srgbClr val="FF0000"/>
                </a:solidFill>
              </a:rPr>
              <a:t> in Marmara </a:t>
            </a:r>
            <a:r>
              <a:rPr lang="tr-TR" altLang="en-US" dirty="0" err="1">
                <a:solidFill>
                  <a:srgbClr val="FF0000"/>
                </a:solidFill>
              </a:rPr>
              <a:t>Sea</a:t>
            </a:r>
            <a:r>
              <a:rPr lang="tr-TR" altLang="en-US" dirty="0">
                <a:solidFill>
                  <a:srgbClr val="FF0000"/>
                </a:solidFill>
              </a:rPr>
              <a:t> </a:t>
            </a:r>
            <a:r>
              <a:rPr lang="tr-TR" altLang="en-US" dirty="0" err="1">
                <a:solidFill>
                  <a:srgbClr val="FF0000"/>
                </a:solidFill>
              </a:rPr>
              <a:t>sediment</a:t>
            </a:r>
            <a:r>
              <a:rPr lang="tr-TR" altLang="en-US" dirty="0">
                <a:solidFill>
                  <a:srgbClr val="FF0000"/>
                </a:solidFill>
              </a:rPr>
              <a:t> </a:t>
            </a:r>
            <a:r>
              <a:rPr lang="tr-TR" altLang="en-US" dirty="0" err="1">
                <a:solidFill>
                  <a:srgbClr val="FF0000"/>
                </a:solidFill>
              </a:rPr>
              <a:t>core</a:t>
            </a:r>
            <a:r>
              <a:rPr lang="tr-TR" altLang="en-US" dirty="0">
                <a:solidFill>
                  <a:srgbClr val="FF0000"/>
                </a:solidFill>
              </a:rPr>
              <a:t> (Çağatay </a:t>
            </a:r>
            <a:r>
              <a:rPr lang="tr-TR" altLang="en-US" dirty="0" smtClean="0">
                <a:solidFill>
                  <a:srgbClr val="FF0000"/>
                </a:solidFill>
              </a:rPr>
              <a:t>et al., </a:t>
            </a:r>
            <a:r>
              <a:rPr lang="tr-TR" altLang="en-US" dirty="0">
                <a:solidFill>
                  <a:srgbClr val="FF0000"/>
                </a:solidFill>
              </a:rPr>
              <a:t>2004) </a:t>
            </a:r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6934200" y="4403725"/>
            <a:ext cx="110013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r-TR" altLang="en-US" sz="1000" b="1">
                <a:solidFill>
                  <a:srgbClr val="0000FF"/>
                </a:solidFill>
              </a:rPr>
              <a:t>Diagenetic carb. </a:t>
            </a:r>
          </a:p>
        </p:txBody>
      </p:sp>
      <p:sp>
        <p:nvSpPr>
          <p:cNvPr id="9226" name="Rectangle 11"/>
          <p:cNvSpPr>
            <a:spLocks noChangeArrowheads="1"/>
          </p:cNvSpPr>
          <p:nvPr/>
        </p:nvSpPr>
        <p:spPr bwMode="auto">
          <a:xfrm>
            <a:off x="5181600" y="3886200"/>
            <a:ext cx="3048000" cy="304800"/>
          </a:xfrm>
          <a:prstGeom prst="rect">
            <a:avLst/>
          </a:prstGeom>
          <a:solidFill>
            <a:schemeClr val="accent1">
              <a:alpha val="41176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000" b="1"/>
              <a:t>                                                  </a:t>
            </a:r>
            <a:r>
              <a:rPr lang="tr-TR" sz="1000" b="1">
                <a:solidFill>
                  <a:schemeClr val="bg1"/>
                </a:solidFill>
              </a:rPr>
              <a:t>Sapropel layer</a:t>
            </a:r>
          </a:p>
        </p:txBody>
      </p:sp>
      <p:sp>
        <p:nvSpPr>
          <p:cNvPr id="9227" name="Line 12"/>
          <p:cNvSpPr>
            <a:spLocks noChangeShapeType="1"/>
          </p:cNvSpPr>
          <p:nvPr/>
        </p:nvSpPr>
        <p:spPr bwMode="auto">
          <a:xfrm flipH="1" flipV="1">
            <a:off x="7162800" y="4343400"/>
            <a:ext cx="144463" cy="1444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pic>
        <p:nvPicPr>
          <p:cNvPr id="9228" name="Picture 12" descr="C:\Users\Dell\Desktop\0_0864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357563"/>
            <a:ext cx="3965575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663575" y="188913"/>
            <a:ext cx="8229600" cy="1035050"/>
          </a:xfrm>
        </p:spPr>
        <p:txBody>
          <a:bodyPr/>
          <a:lstStyle/>
          <a:p>
            <a:pPr>
              <a:defRPr/>
            </a:pPr>
            <a:r>
              <a:rPr lang="tr-TR" altLang="en-US" dirty="0" smtClean="0">
                <a:latin typeface="Times New Roman" pitchFamily="18" charset="0"/>
              </a:rPr>
              <a:t>EMCOL 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685800" y="4419600"/>
            <a:ext cx="39624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>
            <a:spAutoFit/>
          </a:bodyPr>
          <a:lstStyle/>
          <a:p>
            <a:pPr indent="292100" algn="ctr" eaLnBrk="0" hangingPunct="0">
              <a:spcBef>
                <a:spcPct val="20000"/>
              </a:spcBef>
              <a:defRPr/>
            </a:pPr>
            <a:r>
              <a:rPr lang="tr-TR" altLang="en-US" sz="2800" u="sng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Wet</a:t>
            </a:r>
            <a:r>
              <a:rPr lang="tr-TR" altLang="en-US" sz="28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altLang="en-US" sz="2800" u="sng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Core</a:t>
            </a:r>
            <a:r>
              <a:rPr lang="tr-TR" altLang="en-US" sz="28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altLang="en-US" sz="2800" u="sng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Laboratory</a:t>
            </a:r>
            <a:endParaRPr lang="tr-TR" altLang="en-US" sz="2800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1123950" y="5237163"/>
            <a:ext cx="4125913" cy="1198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indent="177800" eaLnBrk="0" hangingPunct="0">
              <a:spcBef>
                <a:spcPct val="20000"/>
              </a:spcBef>
              <a:buClr>
                <a:srgbClr val="FF0000"/>
              </a:buClr>
              <a:buSzPct val="70000"/>
              <a:buFont typeface="Times"/>
              <a:buChar char="•"/>
            </a:pPr>
            <a:r>
              <a:rPr lang="tr-TR" altLang="en-US"/>
              <a:t>Core slicing</a:t>
            </a:r>
          </a:p>
          <a:p>
            <a:pPr indent="177800" eaLnBrk="0" hangingPunct="0">
              <a:buClr>
                <a:srgbClr val="FF0000"/>
              </a:buClr>
              <a:buSzPct val="70000"/>
              <a:buFont typeface="Times"/>
              <a:buChar char="•"/>
            </a:pPr>
            <a:r>
              <a:rPr lang="tr-TR" altLang="en-US"/>
              <a:t>Photography and lithological description</a:t>
            </a:r>
          </a:p>
          <a:p>
            <a:pPr indent="177800" eaLnBrk="0" hangingPunct="0">
              <a:buClr>
                <a:srgbClr val="FF0000"/>
              </a:buClr>
              <a:buSzPct val="70000"/>
              <a:buFont typeface="Times"/>
              <a:buChar char="•"/>
            </a:pPr>
            <a:r>
              <a:rPr lang="tr-TR" altLang="en-US"/>
              <a:t>Sampling</a:t>
            </a:r>
          </a:p>
          <a:p>
            <a:pPr indent="177800" eaLnBrk="0" hangingPunct="0">
              <a:buClr>
                <a:srgbClr val="FF0000"/>
              </a:buClr>
              <a:buSzPct val="70000"/>
              <a:buFont typeface="Times"/>
              <a:buChar char="•"/>
            </a:pPr>
            <a:r>
              <a:rPr lang="tr-TR" altLang="en-US"/>
              <a:t>Wet sieving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3276600" y="1549400"/>
            <a:ext cx="5543550" cy="1384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tr-TR" alt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	</a:t>
            </a:r>
            <a:r>
              <a:rPr lang="tr-TR" altLang="en-US" sz="2400" u="sng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Cold</a:t>
            </a:r>
            <a:r>
              <a:rPr lang="tr-TR" alt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altLang="en-US" sz="2400" u="sng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Core</a:t>
            </a:r>
            <a:r>
              <a:rPr lang="tr-TR" alt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altLang="en-US" sz="2400" u="sng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Repository</a:t>
            </a:r>
            <a:endParaRPr lang="tr-TR" altLang="en-US" sz="2800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tr-TR" altLang="en-US" sz="1400" dirty="0"/>
          </a:p>
          <a:p>
            <a:pPr marL="228600" lvl="2" indent="177800" eaLnBrk="0" hangingPunct="0">
              <a:spcBef>
                <a:spcPct val="20000"/>
              </a:spcBef>
              <a:buClr>
                <a:srgbClr val="FF0000"/>
              </a:buClr>
              <a:buSzPct val="70000"/>
              <a:buFont typeface="Times"/>
              <a:buChar char="•"/>
              <a:defRPr/>
            </a:pPr>
            <a:r>
              <a:rPr lang="tr-TR" altLang="en-US" dirty="0"/>
              <a:t>210 </a:t>
            </a:r>
            <a:r>
              <a:rPr lang="tr-TR" altLang="en-US" dirty="0" err="1"/>
              <a:t>horizontal</a:t>
            </a:r>
            <a:r>
              <a:rPr lang="tr-TR" altLang="en-US" dirty="0"/>
              <a:t> </a:t>
            </a:r>
            <a:r>
              <a:rPr lang="tr-TR" altLang="en-US" dirty="0" err="1"/>
              <a:t>shelves</a:t>
            </a:r>
            <a:r>
              <a:rPr lang="tr-TR" altLang="en-US" dirty="0"/>
              <a:t> </a:t>
            </a:r>
            <a:r>
              <a:rPr lang="tr-TR" altLang="en-US" dirty="0" err="1"/>
              <a:t>for</a:t>
            </a:r>
            <a:r>
              <a:rPr lang="tr-TR" altLang="en-US" dirty="0"/>
              <a:t> 1 m </a:t>
            </a:r>
            <a:r>
              <a:rPr lang="tr-TR" altLang="en-US" dirty="0" err="1"/>
              <a:t>cores</a:t>
            </a:r>
            <a:endParaRPr lang="tr-TR" altLang="en-US" dirty="0"/>
          </a:p>
          <a:p>
            <a:pPr marL="228600" lvl="2" indent="177800" eaLnBrk="0" hangingPunct="0">
              <a:spcBef>
                <a:spcPct val="20000"/>
              </a:spcBef>
              <a:buClr>
                <a:srgbClr val="FF0000"/>
              </a:buClr>
              <a:buSzPct val="70000"/>
              <a:buFont typeface="Times"/>
              <a:buChar char="•"/>
              <a:defRPr/>
            </a:pPr>
            <a:r>
              <a:rPr lang="tr-TR" altLang="en-US" dirty="0" err="1"/>
              <a:t>Constant</a:t>
            </a:r>
            <a:r>
              <a:rPr lang="tr-TR" altLang="en-US" dirty="0"/>
              <a:t> </a:t>
            </a:r>
            <a:r>
              <a:rPr lang="tr-TR" altLang="en-US" dirty="0" err="1"/>
              <a:t>temperature</a:t>
            </a:r>
            <a:r>
              <a:rPr lang="tr-TR" altLang="en-US" dirty="0"/>
              <a:t> </a:t>
            </a:r>
            <a:r>
              <a:rPr lang="tr-TR" altLang="en-US" dirty="0" err="1"/>
              <a:t>monitoring</a:t>
            </a:r>
            <a:r>
              <a:rPr lang="tr-TR" altLang="en-US" dirty="0"/>
              <a:t> </a:t>
            </a:r>
            <a:r>
              <a:rPr lang="tr-TR" altLang="en-US" dirty="0" err="1"/>
              <a:t>and</a:t>
            </a:r>
            <a:r>
              <a:rPr lang="tr-TR" altLang="en-US" dirty="0"/>
              <a:t> alarm </a:t>
            </a:r>
            <a:r>
              <a:rPr lang="tr-TR" altLang="en-US" dirty="0" err="1"/>
              <a:t>system</a:t>
            </a:r>
            <a:endParaRPr lang="en-US" dirty="0"/>
          </a:p>
        </p:txBody>
      </p:sp>
      <p:pic>
        <p:nvPicPr>
          <p:cNvPr id="10248" name="Picture 10"/>
          <p:cNvPicPr>
            <a:picLocks noChangeAspect="1" noChangeArrowheads="1"/>
          </p:cNvPicPr>
          <p:nvPr/>
        </p:nvPicPr>
        <p:blipFill>
          <a:blip r:embed="rId3" cstate="print"/>
          <a:srcRect t="15451"/>
          <a:stretch>
            <a:fillRect/>
          </a:stretch>
        </p:blipFill>
        <p:spPr bwMode="auto">
          <a:xfrm>
            <a:off x="914400" y="1524000"/>
            <a:ext cx="27432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114800"/>
            <a:ext cx="2743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ekmcbioline-10"/>
          <p:cNvPicPr>
            <a:picLocks noChangeAspect="1" noChangeArrowheads="1"/>
          </p:cNvPicPr>
          <p:nvPr/>
        </p:nvPicPr>
        <p:blipFill>
          <a:blip r:embed="rId2" cstate="print"/>
          <a:srcRect l="3004" t="13358" r="4005" b="12022"/>
          <a:stretch>
            <a:fillRect/>
          </a:stretch>
        </p:blipFill>
        <p:spPr bwMode="auto">
          <a:xfrm>
            <a:off x="2057400" y="1447800"/>
            <a:ext cx="5030788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 descr="K"/>
          <p:cNvPicPr>
            <a:picLocks noChangeAspect="1" noChangeArrowheads="1"/>
          </p:cNvPicPr>
          <p:nvPr/>
        </p:nvPicPr>
        <p:blipFill>
          <a:blip r:embed="rId3" cstate="print"/>
          <a:srcRect l="24545" t="10951" r="8182" b="10951"/>
          <a:stretch>
            <a:fillRect/>
          </a:stretch>
        </p:blipFill>
        <p:spPr bwMode="auto">
          <a:xfrm>
            <a:off x="3716338" y="4724400"/>
            <a:ext cx="2257425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7"/>
          <p:cNvSpPr>
            <a:spLocks noGrp="1" noChangeArrowheads="1"/>
          </p:cNvSpPr>
          <p:nvPr>
            <p:ph type="title"/>
          </p:nvPr>
        </p:nvSpPr>
        <p:spPr>
          <a:xfrm>
            <a:off x="2268538" y="838200"/>
            <a:ext cx="6400800" cy="533400"/>
          </a:xfrm>
          <a:noFill/>
        </p:spPr>
        <p:txBody>
          <a:bodyPr/>
          <a:lstStyle/>
          <a:p>
            <a:pPr algn="l"/>
            <a:r>
              <a:rPr lang="tr-TR" altLang="en-US" sz="2400" b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Paleoshorelines and Sea-level changes</a:t>
            </a:r>
          </a:p>
        </p:txBody>
      </p:sp>
      <p:sp>
        <p:nvSpPr>
          <p:cNvPr id="11269" name="Line 8"/>
          <p:cNvSpPr>
            <a:spLocks noChangeShapeType="1"/>
          </p:cNvSpPr>
          <p:nvPr/>
        </p:nvSpPr>
        <p:spPr bwMode="auto">
          <a:xfrm>
            <a:off x="2057400" y="4191000"/>
            <a:ext cx="2590800" cy="190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1270" name="Line 9"/>
          <p:cNvSpPr>
            <a:spLocks noChangeShapeType="1"/>
          </p:cNvSpPr>
          <p:nvPr/>
        </p:nvSpPr>
        <p:spPr bwMode="auto">
          <a:xfrm flipH="1">
            <a:off x="5181600" y="4191000"/>
            <a:ext cx="1905000" cy="190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1682750" y="152400"/>
            <a:ext cx="67056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/>
              <a:t>EMCOL </a:t>
            </a:r>
            <a:r>
              <a:rPr lang="tr-TR" sz="3600"/>
              <a:t>Research Applications</a:t>
            </a:r>
            <a:endParaRPr lang="en-US" sz="3600"/>
          </a:p>
        </p:txBody>
      </p:sp>
      <p:sp>
        <p:nvSpPr>
          <p:cNvPr id="8" name="7 Metin kutusu"/>
          <p:cNvSpPr txBox="1"/>
          <p:nvPr/>
        </p:nvSpPr>
        <p:spPr>
          <a:xfrm>
            <a:off x="4286248" y="421481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Figure</a:t>
            </a:r>
            <a:r>
              <a:rPr lang="tr-TR" dirty="0" smtClean="0"/>
              <a:t> 4.</a:t>
            </a:r>
            <a:endParaRPr lang="tr-T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Default Design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4483</TotalTime>
  <Words>324</Words>
  <Application>Microsoft Office PowerPoint</Application>
  <PresentationFormat>Ekran Gösterisi (4:3)</PresentationFormat>
  <Paragraphs>90</Paragraphs>
  <Slides>13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Default Design</vt:lpstr>
      <vt:lpstr>Eastern Mediterranean Centre for Oceanography and Limnology: </vt:lpstr>
      <vt:lpstr>Natural Hazards and Environmental Change</vt:lpstr>
      <vt:lpstr>EMCOL</vt:lpstr>
      <vt:lpstr>EMCOL </vt:lpstr>
      <vt:lpstr>EMCOL’s Facilities</vt:lpstr>
      <vt:lpstr>EMCOL’s Facilities</vt:lpstr>
      <vt:lpstr>EMCOL’s Facilities   Geochemistry </vt:lpstr>
      <vt:lpstr>EMCOL </vt:lpstr>
      <vt:lpstr>Paleoshorelines and Sea-level changes</vt:lpstr>
      <vt:lpstr>Slayt 10</vt:lpstr>
      <vt:lpstr>Sapropel  (period of oxygen depletion)</vt:lpstr>
      <vt:lpstr>Slayt 12</vt:lpstr>
      <vt:lpstr>Projects</vt:lpstr>
    </vt:vector>
  </TitlesOfParts>
  <Company>AYBE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Eastern Mediterranean Centre for Oceanography and Limnology: EMCOL</dc:title>
  <dc:creator>umut</dc:creator>
  <cp:lastModifiedBy>Zeynep</cp:lastModifiedBy>
  <cp:revision>231</cp:revision>
  <dcterms:created xsi:type="dcterms:W3CDTF">2005-02-10T13:25:41Z</dcterms:created>
  <dcterms:modified xsi:type="dcterms:W3CDTF">2014-01-10T09:26:59Z</dcterms:modified>
</cp:coreProperties>
</file>